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15" r:id="rId3"/>
    <p:sldId id="316" r:id="rId4"/>
    <p:sldId id="319" r:id="rId5"/>
    <p:sldId id="317" r:id="rId6"/>
    <p:sldId id="318" r:id="rId7"/>
    <p:sldId id="312" r:id="rId8"/>
    <p:sldId id="320" r:id="rId9"/>
    <p:sldId id="321" r:id="rId10"/>
    <p:sldId id="323" r:id="rId11"/>
    <p:sldId id="324" r:id="rId12"/>
    <p:sldId id="322" r:id="rId13"/>
    <p:sldId id="325" r:id="rId14"/>
    <p:sldId id="326" r:id="rId15"/>
    <p:sldId id="327" r:id="rId16"/>
    <p:sldId id="328" r:id="rId17"/>
    <p:sldId id="329" r:id="rId18"/>
    <p:sldId id="300" r:id="rId19"/>
    <p:sldId id="313" r:id="rId20"/>
    <p:sldId id="314" r:id="rId21"/>
    <p:sldId id="305" r:id="rId22"/>
    <p:sldId id="272" r:id="rId23"/>
    <p:sldId id="311" r:id="rId24"/>
    <p:sldId id="308" r:id="rId25"/>
    <p:sldId id="270"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2" autoAdjust="0"/>
    <p:restoredTop sz="94660"/>
  </p:normalViewPr>
  <p:slideViewPr>
    <p:cSldViewPr snapToGrid="0">
      <p:cViewPr varScale="1">
        <p:scale>
          <a:sx n="69" d="100"/>
          <a:sy n="69" d="100"/>
        </p:scale>
        <p:origin x="77" y="109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015C9-D35A-48BD-9509-AE8B453734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6B9BC8-923D-486A-B453-3C4B1ECCA1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EC0751-2D96-46B6-97FE-EF92CAA5C6D3}"/>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5" name="Footer Placeholder 4">
            <a:extLst>
              <a:ext uri="{FF2B5EF4-FFF2-40B4-BE49-F238E27FC236}">
                <a16:creationId xmlns:a16="http://schemas.microsoft.com/office/drawing/2014/main" id="{587B57AC-222D-4D9A-8D6A-977CF15A40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E20033-DC2C-4555-A7DD-5C5CD01783D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3888010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1AE4E-9114-4B8B-B80F-9248AE4008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57C056-A2E9-4411-91F0-CB4B1D9CDD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98BE5-1201-4119-BE54-5613B1E7E9BD}"/>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5" name="Footer Placeholder 4">
            <a:extLst>
              <a:ext uri="{FF2B5EF4-FFF2-40B4-BE49-F238E27FC236}">
                <a16:creationId xmlns:a16="http://schemas.microsoft.com/office/drawing/2014/main" id="{40666449-2568-4E88-9C75-8FAE864F65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ECF6E9-A25B-451B-9B97-6C490E64950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17946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330D6B-823B-4AA9-AD1E-533425539E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7B9051-A7A6-43EC-BD8A-51760DF1101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7B5040-0DBC-416D-A06F-F313236CC9AC}"/>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5" name="Footer Placeholder 4">
            <a:extLst>
              <a:ext uri="{FF2B5EF4-FFF2-40B4-BE49-F238E27FC236}">
                <a16:creationId xmlns:a16="http://schemas.microsoft.com/office/drawing/2014/main" id="{75254F12-5CDB-4B12-B59C-88CFA7B55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6845C-136D-47A9-AB3D-968487D68FD0}"/>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4969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7FA9D-BA91-4A84-9C84-C1C6E2D0E3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B8730B-58FC-430B-B751-C1BA1E3750C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FB6E77-64E4-4547-852D-E568A98CDE19}"/>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5" name="Footer Placeholder 4">
            <a:extLst>
              <a:ext uri="{FF2B5EF4-FFF2-40B4-BE49-F238E27FC236}">
                <a16:creationId xmlns:a16="http://schemas.microsoft.com/office/drawing/2014/main" id="{5520D060-B076-494B-AFED-AA42AF8E72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77DAD-E1AB-41FB-B7A8-4539B6AF25BE}"/>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835558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8F46E-C9F3-491E-8853-FCDA9545C7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2433B2-ECBB-4DBF-BCF8-DD8BA233EF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DCCDBB1-6FF5-4374-9A9B-F2E62760F9CA}"/>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5" name="Footer Placeholder 4">
            <a:extLst>
              <a:ext uri="{FF2B5EF4-FFF2-40B4-BE49-F238E27FC236}">
                <a16:creationId xmlns:a16="http://schemas.microsoft.com/office/drawing/2014/main" id="{0AF38ED0-4D61-44C7-BF13-F77D225CA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17E986-4217-4391-9454-5999F172BA33}"/>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732203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59BA8-870F-4AFD-B32F-3E47A38D4A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793222-E630-4B1D-8DC4-370BED70A36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3181B4-3BDC-4329-84C2-F088C31E080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A70865-5C2A-4D85-8E13-7EFAD9080F79}"/>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6" name="Footer Placeholder 5">
            <a:extLst>
              <a:ext uri="{FF2B5EF4-FFF2-40B4-BE49-F238E27FC236}">
                <a16:creationId xmlns:a16="http://schemas.microsoft.com/office/drawing/2014/main" id="{23A0259A-A97C-4518-BE96-58775B1ABC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30E98A-E076-4B2B-814F-1562F8F9BAD7}"/>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313145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C1685-9CA3-497E-A30C-A6F7FC7AF1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3F3915-7CCC-464D-9F9A-3FAC827D2F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DC82187-BB10-46B8-A041-A0706F5D08E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C95CA3-9636-4E95-A2F1-595440BFA7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2469B1-839F-4542-8E3A-298636DD2B1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1D748E-4C2D-4EE1-AAD2-48F076DC4D79}"/>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8" name="Footer Placeholder 7">
            <a:extLst>
              <a:ext uri="{FF2B5EF4-FFF2-40B4-BE49-F238E27FC236}">
                <a16:creationId xmlns:a16="http://schemas.microsoft.com/office/drawing/2014/main" id="{769040F3-0CED-4EEA-A611-A9EEC28659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872001-AF59-41E6-BEAC-4AF0A674FF8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249352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77B20-0301-45A6-BCCF-BB677B196B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2251A0-31CB-40DC-A544-D58AE6246B75}"/>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4" name="Footer Placeholder 3">
            <a:extLst>
              <a:ext uri="{FF2B5EF4-FFF2-40B4-BE49-F238E27FC236}">
                <a16:creationId xmlns:a16="http://schemas.microsoft.com/office/drawing/2014/main" id="{CDBF2F53-8AF6-4D8D-9488-89861C40F2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8EDAC0-8BBA-4FCE-AAB2-80E6D4522D9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4293863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30151D-A668-48B9-A49C-989CE4937871}"/>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3" name="Footer Placeholder 2">
            <a:extLst>
              <a:ext uri="{FF2B5EF4-FFF2-40B4-BE49-F238E27FC236}">
                <a16:creationId xmlns:a16="http://schemas.microsoft.com/office/drawing/2014/main" id="{A6DFEFD3-6515-4969-AF2C-51B1545CB4D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AA594E-DF96-4849-90D5-FEFAF31688A4}"/>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056822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7DF0B-A6F3-4741-8B91-F2B4AB9F3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03C935-4DB0-4FE1-B31D-B83EFDB130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250284-A617-47AC-A25E-F0E3FFCCA6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808175-17CE-4CA6-9925-FA9D1BEF0DD4}"/>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6" name="Footer Placeholder 5">
            <a:extLst>
              <a:ext uri="{FF2B5EF4-FFF2-40B4-BE49-F238E27FC236}">
                <a16:creationId xmlns:a16="http://schemas.microsoft.com/office/drawing/2014/main" id="{D445D323-91F6-430C-8CE7-6E430734D7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DA684E-E8FE-46CE-BA3C-0043C7F2DE3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913070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AA464-30D7-49E6-BB05-F3596C3BA0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59E5C2-D307-46C3-BBC8-FD3500F381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7B6C6A-6866-4861-BEA5-4D1CDE17C7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04346A5-9E6F-4A5E-932F-3B40FBD4EECE}"/>
              </a:ext>
            </a:extLst>
          </p:cNvPr>
          <p:cNvSpPr>
            <a:spLocks noGrp="1"/>
          </p:cNvSpPr>
          <p:nvPr>
            <p:ph type="dt" sz="half" idx="10"/>
          </p:nvPr>
        </p:nvSpPr>
        <p:spPr/>
        <p:txBody>
          <a:bodyPr/>
          <a:lstStyle/>
          <a:p>
            <a:fld id="{34A5A4A3-8F1F-4808-A594-7027E879364B}" type="datetimeFigureOut">
              <a:rPr lang="en-US" smtClean="0"/>
              <a:t>3/7/2019</a:t>
            </a:fld>
            <a:endParaRPr lang="en-US"/>
          </a:p>
        </p:txBody>
      </p:sp>
      <p:sp>
        <p:nvSpPr>
          <p:cNvPr id="6" name="Footer Placeholder 5">
            <a:extLst>
              <a:ext uri="{FF2B5EF4-FFF2-40B4-BE49-F238E27FC236}">
                <a16:creationId xmlns:a16="http://schemas.microsoft.com/office/drawing/2014/main" id="{43438126-F3BC-470D-84E5-00FA4BCDCF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DC56E7-0438-4EE8-830B-9FE908DBB49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441872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322089-F336-4AFB-9FE1-2D5EDA0278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DE9786-9917-4F9D-9D6F-A7E434A488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57904A-AA94-4678-82C7-691B1A724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A5A4A3-8F1F-4808-A594-7027E879364B}" type="datetimeFigureOut">
              <a:rPr lang="en-US" smtClean="0"/>
              <a:t>3/7/2019</a:t>
            </a:fld>
            <a:endParaRPr lang="en-US"/>
          </a:p>
        </p:txBody>
      </p:sp>
      <p:sp>
        <p:nvSpPr>
          <p:cNvPr id="5" name="Footer Placeholder 4">
            <a:extLst>
              <a:ext uri="{FF2B5EF4-FFF2-40B4-BE49-F238E27FC236}">
                <a16:creationId xmlns:a16="http://schemas.microsoft.com/office/drawing/2014/main" id="{2B9ED109-197D-4283-880A-29A31F64B0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2772F0-4E0C-4737-B901-54B3947393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FCE780-CEEE-407E-9C44-B21C909E6404}" type="slidenum">
              <a:rPr lang="en-US" smtClean="0"/>
              <a:t>‹#›</a:t>
            </a:fld>
            <a:endParaRPr lang="en-US"/>
          </a:p>
        </p:txBody>
      </p:sp>
    </p:spTree>
    <p:extLst>
      <p:ext uri="{BB962C8B-B14F-4D97-AF65-F5344CB8AC3E}">
        <p14:creationId xmlns:p14="http://schemas.microsoft.com/office/powerpoint/2010/main" val="33866856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9C61C-B041-4FDD-9B9D-5F2023969E91}"/>
              </a:ext>
            </a:extLst>
          </p:cNvPr>
          <p:cNvSpPr>
            <a:spLocks noGrp="1"/>
          </p:cNvSpPr>
          <p:nvPr>
            <p:ph type="ctrTitle"/>
          </p:nvPr>
        </p:nvSpPr>
        <p:spPr/>
        <p:txBody>
          <a:bodyPr/>
          <a:lstStyle/>
          <a:p>
            <a:r>
              <a:rPr lang="en-US" dirty="0"/>
              <a:t>Planet imagery and land cover</a:t>
            </a:r>
          </a:p>
        </p:txBody>
      </p:sp>
      <p:sp>
        <p:nvSpPr>
          <p:cNvPr id="3" name="Subtitle 2">
            <a:extLst>
              <a:ext uri="{FF2B5EF4-FFF2-40B4-BE49-F238E27FC236}">
                <a16:creationId xmlns:a16="http://schemas.microsoft.com/office/drawing/2014/main" id="{B8C7BDD4-5C61-4AAF-AA97-1BE10F9072F1}"/>
              </a:ext>
            </a:extLst>
          </p:cNvPr>
          <p:cNvSpPr>
            <a:spLocks noGrp="1"/>
          </p:cNvSpPr>
          <p:nvPr>
            <p:ph type="subTitle" idx="1"/>
          </p:nvPr>
        </p:nvSpPr>
        <p:spPr/>
        <p:txBody>
          <a:bodyPr/>
          <a:lstStyle/>
          <a:p>
            <a:r>
              <a:rPr lang="en-US" dirty="0"/>
              <a:t>March 1 2019</a:t>
            </a:r>
          </a:p>
        </p:txBody>
      </p:sp>
    </p:spTree>
    <p:extLst>
      <p:ext uri="{BB962C8B-B14F-4D97-AF65-F5344CB8AC3E}">
        <p14:creationId xmlns:p14="http://schemas.microsoft.com/office/powerpoint/2010/main" val="3978109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4EA14C-6050-4209-B13A-A0A17BFDC9F4}"/>
              </a:ext>
            </a:extLst>
          </p:cNvPr>
          <p:cNvSpPr/>
          <p:nvPr/>
        </p:nvSpPr>
        <p:spPr>
          <a:xfrm>
            <a:off x="105687" y="-80474"/>
            <a:ext cx="2849386" cy="369332"/>
          </a:xfrm>
          <a:prstGeom prst="rect">
            <a:avLst/>
          </a:prstGeom>
        </p:spPr>
        <p:txBody>
          <a:bodyPr wrap="square">
            <a:spAutoFit/>
          </a:bodyPr>
          <a:lstStyle/>
          <a:p>
            <a:r>
              <a:rPr lang="en-US" b="1" dirty="0"/>
              <a:t>Soy vs </a:t>
            </a:r>
            <a:r>
              <a:rPr lang="en-US" b="1" dirty="0" err="1"/>
              <a:t>nonsoy</a:t>
            </a:r>
            <a:r>
              <a:rPr lang="en-US" b="1" dirty="0"/>
              <a:t> </a:t>
            </a:r>
            <a:r>
              <a:rPr lang="en-US" b="1" dirty="0" err="1"/>
              <a:t>agri</a:t>
            </a:r>
            <a:r>
              <a:rPr lang="en-US" b="1" dirty="0"/>
              <a:t> accuracy</a:t>
            </a:r>
            <a:endParaRPr lang="en-US" dirty="0"/>
          </a:p>
        </p:txBody>
      </p:sp>
      <p:sp>
        <p:nvSpPr>
          <p:cNvPr id="3" name="Rectangle 2">
            <a:extLst>
              <a:ext uri="{FF2B5EF4-FFF2-40B4-BE49-F238E27FC236}">
                <a16:creationId xmlns:a16="http://schemas.microsoft.com/office/drawing/2014/main" id="{B56D4DF4-539A-4A5E-ABC5-22653F332269}"/>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graphicFrame>
        <p:nvGraphicFramePr>
          <p:cNvPr id="4" name="Table 3">
            <a:extLst>
              <a:ext uri="{FF2B5EF4-FFF2-40B4-BE49-F238E27FC236}">
                <a16:creationId xmlns:a16="http://schemas.microsoft.com/office/drawing/2014/main" id="{46057503-F12C-4F5A-9497-3438BF60F85B}"/>
              </a:ext>
            </a:extLst>
          </p:cNvPr>
          <p:cNvGraphicFramePr>
            <a:graphicFrameLocks noGrp="1"/>
          </p:cNvGraphicFramePr>
          <p:nvPr>
            <p:extLst>
              <p:ext uri="{D42A27DB-BD31-4B8C-83A1-F6EECF244321}">
                <p14:modId xmlns:p14="http://schemas.microsoft.com/office/powerpoint/2010/main" val="706104771"/>
              </p:ext>
            </p:extLst>
          </p:nvPr>
        </p:nvGraphicFramePr>
        <p:xfrm>
          <a:off x="105687" y="827978"/>
          <a:ext cx="11980624" cy="5308600"/>
        </p:xfrm>
        <a:graphic>
          <a:graphicData uri="http://schemas.openxmlformats.org/drawingml/2006/table">
            <a:tbl>
              <a:tblPr firstRow="1" bandRow="1">
                <a:tableStyleId>{5C22544A-7EE6-4342-B048-85BDC9FD1C3A}</a:tableStyleId>
              </a:tblPr>
              <a:tblGrid>
                <a:gridCol w="1087491">
                  <a:extLst>
                    <a:ext uri="{9D8B030D-6E8A-4147-A177-3AD203B41FA5}">
                      <a16:colId xmlns:a16="http://schemas.microsoft.com/office/drawing/2014/main" val="4132611571"/>
                    </a:ext>
                  </a:extLst>
                </a:gridCol>
                <a:gridCol w="3423425">
                  <a:extLst>
                    <a:ext uri="{9D8B030D-6E8A-4147-A177-3AD203B41FA5}">
                      <a16:colId xmlns:a16="http://schemas.microsoft.com/office/drawing/2014/main" val="2552527731"/>
                    </a:ext>
                  </a:extLst>
                </a:gridCol>
                <a:gridCol w="2598236">
                  <a:extLst>
                    <a:ext uri="{9D8B030D-6E8A-4147-A177-3AD203B41FA5}">
                      <a16:colId xmlns:a16="http://schemas.microsoft.com/office/drawing/2014/main" val="3360875115"/>
                    </a:ext>
                  </a:extLst>
                </a:gridCol>
                <a:gridCol w="2743198">
                  <a:extLst>
                    <a:ext uri="{9D8B030D-6E8A-4147-A177-3AD203B41FA5}">
                      <a16:colId xmlns:a16="http://schemas.microsoft.com/office/drawing/2014/main" val="249242120"/>
                    </a:ext>
                  </a:extLst>
                </a:gridCol>
                <a:gridCol w="2128274">
                  <a:extLst>
                    <a:ext uri="{9D8B030D-6E8A-4147-A177-3AD203B41FA5}">
                      <a16:colId xmlns:a16="http://schemas.microsoft.com/office/drawing/2014/main" val="3096562265"/>
                    </a:ext>
                  </a:extLst>
                </a:gridCol>
              </a:tblGrid>
              <a:tr h="370840">
                <a:tc gridSpan="2">
                  <a:txBody>
                    <a:bodyPr/>
                    <a:lstStyle/>
                    <a:p>
                      <a:endParaRPr lang="en-US" sz="1400" dirty="0"/>
                    </a:p>
                  </a:txBody>
                  <a:tcPr/>
                </a:tc>
                <a:tc hMerge="1">
                  <a:txBody>
                    <a:bodyPr/>
                    <a:lstStyle/>
                    <a:p>
                      <a:endParaRPr lang="en-US"/>
                    </a:p>
                  </a:txBody>
                  <a:tcPr/>
                </a:tc>
                <a:tc>
                  <a:txBody>
                    <a:bodyPr/>
                    <a:lstStyle/>
                    <a:p>
                      <a:r>
                        <a:rPr lang="en-US" sz="1400" dirty="0"/>
                        <a:t>Jake’s </a:t>
                      </a:r>
                      <a:r>
                        <a:rPr lang="en-US" sz="1400" dirty="0" err="1"/>
                        <a:t>soymap</a:t>
                      </a:r>
                      <a:endParaRPr lang="en-US" sz="1400" dirty="0"/>
                    </a:p>
                  </a:txBody>
                  <a:tcPr/>
                </a:tc>
                <a:tc>
                  <a:txBody>
                    <a:bodyPr/>
                    <a:lstStyle/>
                    <a:p>
                      <a:r>
                        <a:rPr lang="en-US" sz="1400" dirty="0" err="1"/>
                        <a:t>Soymap</a:t>
                      </a:r>
                      <a:r>
                        <a:rPr lang="en-US" sz="1400" dirty="0"/>
                        <a:t> 1</a:t>
                      </a:r>
                    </a:p>
                  </a:txBody>
                  <a:tcPr/>
                </a:tc>
                <a:tc>
                  <a:txBody>
                    <a:bodyPr/>
                    <a:lstStyle/>
                    <a:p>
                      <a:r>
                        <a:rPr lang="en-US" sz="1400" dirty="0" err="1"/>
                        <a:t>Soymap</a:t>
                      </a:r>
                      <a:r>
                        <a:rPr lang="en-US" sz="1400" dirty="0"/>
                        <a:t> 2 (later)</a:t>
                      </a:r>
                    </a:p>
                  </a:txBody>
                  <a:tcPr/>
                </a:tc>
                <a:extLst>
                  <a:ext uri="{0D108BD9-81ED-4DB2-BD59-A6C34878D82A}">
                    <a16:rowId xmlns:a16="http://schemas.microsoft.com/office/drawing/2014/main" val="3551605749"/>
                  </a:ext>
                </a:extLst>
              </a:tr>
              <a:tr h="370840">
                <a:tc gridSpan="2">
                  <a:txBody>
                    <a:bodyPr/>
                    <a:lstStyle/>
                    <a:p>
                      <a:r>
                        <a:rPr lang="en-US" sz="1400" b="1" dirty="0"/>
                        <a:t>Training points</a:t>
                      </a:r>
                    </a:p>
                  </a:txBody>
                  <a:tcPr/>
                </a:tc>
                <a:tc hMerge="1">
                  <a:txBody>
                    <a:bodyPr/>
                    <a:lstStyle/>
                    <a:p>
                      <a:endParaRPr lang="en-US"/>
                    </a:p>
                  </a:txBody>
                  <a:tcPr/>
                </a:tc>
                <a:tc>
                  <a:txBody>
                    <a:bodyPr/>
                    <a:lstStyle/>
                    <a:p>
                      <a:r>
                        <a:rPr lang="en-US" sz="1400" dirty="0"/>
                        <a:t>Soy_pts_agsat_1 (MT only)</a:t>
                      </a:r>
                    </a:p>
                  </a:txBody>
                  <a:tcPr/>
                </a:tc>
                <a:tc>
                  <a:txBody>
                    <a:bodyPr/>
                    <a:lstStyle/>
                    <a:p>
                      <a:r>
                        <a:rPr lang="en-US" sz="1400" dirty="0"/>
                        <a:t>Soy_pts_agsat_1 (MT only), masked with map3 </a:t>
                      </a:r>
                      <a:r>
                        <a:rPr lang="en-US" sz="1400" dirty="0" err="1"/>
                        <a:t>agri</a:t>
                      </a:r>
                      <a:endParaRPr lang="en-US" sz="1400" dirty="0"/>
                    </a:p>
                  </a:txBody>
                  <a:tcPr/>
                </a:tc>
                <a:tc>
                  <a:txBody>
                    <a:bodyPr/>
                    <a:lstStyle/>
                    <a:p>
                      <a:r>
                        <a:rPr lang="en-US" sz="1400" dirty="0"/>
                        <a:t>Soy_pts_agsat_1 (MT only), masked with map3 </a:t>
                      </a:r>
                      <a:r>
                        <a:rPr lang="en-US" sz="1400" dirty="0" err="1"/>
                        <a:t>agri</a:t>
                      </a:r>
                      <a:endParaRPr lang="en-US" sz="1400" dirty="0"/>
                    </a:p>
                    <a:p>
                      <a:r>
                        <a:rPr lang="en-US" sz="1400" dirty="0"/>
                        <a:t>PLUS PLOS pts (MT only)</a:t>
                      </a:r>
                    </a:p>
                  </a:txBody>
                  <a:tcPr/>
                </a:tc>
                <a:extLst>
                  <a:ext uri="{0D108BD9-81ED-4DB2-BD59-A6C34878D82A}">
                    <a16:rowId xmlns:a16="http://schemas.microsoft.com/office/drawing/2014/main" val="2757495772"/>
                  </a:ext>
                </a:extLst>
              </a:tr>
              <a:tr h="370840">
                <a:tc gridSpan="2">
                  <a:txBody>
                    <a:bodyPr/>
                    <a:lstStyle/>
                    <a:p>
                      <a:r>
                        <a:rPr lang="en-US" sz="1400" b="1" dirty="0"/>
                        <a:t>Year pooling</a:t>
                      </a:r>
                    </a:p>
                  </a:txBody>
                  <a:tcPr/>
                </a:tc>
                <a:tc hMerge="1">
                  <a:txBody>
                    <a:bodyPr/>
                    <a:lstStyle/>
                    <a:p>
                      <a:endParaRPr lang="en-US"/>
                    </a:p>
                  </a:txBody>
                  <a:tcPr/>
                </a:tc>
                <a:tc>
                  <a:txBody>
                    <a:bodyPr/>
                    <a:lstStyle/>
                    <a:p>
                      <a:r>
                        <a:rPr lang="en-US" sz="1400" dirty="0"/>
                        <a:t>Each year has separate trained classifier</a:t>
                      </a:r>
                    </a:p>
                  </a:txBody>
                  <a:tcPr/>
                </a:tc>
                <a:tc>
                  <a:txBody>
                    <a:bodyPr/>
                    <a:lstStyle/>
                    <a:p>
                      <a:r>
                        <a:rPr lang="en-US" sz="1400" dirty="0"/>
                        <a:t>2004-2017 points are pooled and are applied to 2004 – 2018; 2003 is trained and applied by itself</a:t>
                      </a:r>
                    </a:p>
                  </a:txBody>
                  <a:tcPr/>
                </a:tc>
                <a:tc>
                  <a:txBody>
                    <a:bodyPr/>
                    <a:lstStyle/>
                    <a:p>
                      <a:endParaRPr lang="en-US" sz="1400" dirty="0"/>
                    </a:p>
                  </a:txBody>
                  <a:tcPr/>
                </a:tc>
                <a:extLst>
                  <a:ext uri="{0D108BD9-81ED-4DB2-BD59-A6C34878D82A}">
                    <a16:rowId xmlns:a16="http://schemas.microsoft.com/office/drawing/2014/main" val="1388583605"/>
                  </a:ext>
                </a:extLst>
              </a:tr>
              <a:tr h="370840">
                <a:tc gridSpan="2">
                  <a:txBody>
                    <a:bodyPr/>
                    <a:lstStyle/>
                    <a:p>
                      <a:r>
                        <a:rPr lang="en-US" sz="1400" b="1" dirty="0"/>
                        <a:t>Input data</a:t>
                      </a:r>
                    </a:p>
                  </a:txBody>
                  <a:tcPr/>
                </a:tc>
                <a:tc hMerge="1">
                  <a:txBody>
                    <a:bodyPr/>
                    <a:lstStyle/>
                    <a:p>
                      <a:endParaRPr lang="en-US"/>
                    </a:p>
                  </a:txBody>
                  <a:tcPr/>
                </a:tc>
                <a:tc>
                  <a:txBody>
                    <a:bodyPr/>
                    <a:lstStyle/>
                    <a:p>
                      <a:r>
                        <a:rPr lang="en-US" sz="1400" dirty="0"/>
                        <a:t>MODIS, Landsat</a:t>
                      </a:r>
                    </a:p>
                  </a:txBody>
                  <a:tcPr/>
                </a:tc>
                <a:tc>
                  <a:txBody>
                    <a:bodyPr/>
                    <a:lstStyle/>
                    <a:p>
                      <a:r>
                        <a:rPr lang="en-US" sz="1400" dirty="0"/>
                        <a:t>Same as Jake’s </a:t>
                      </a:r>
                      <a:r>
                        <a:rPr lang="en-US" sz="1400" dirty="0" err="1"/>
                        <a:t>soymap</a:t>
                      </a:r>
                      <a:endParaRPr lang="en-US" sz="1400" dirty="0"/>
                    </a:p>
                  </a:txBody>
                  <a:tcPr/>
                </a:tc>
                <a:tc>
                  <a:txBody>
                    <a:bodyPr/>
                    <a:lstStyle/>
                    <a:p>
                      <a:endParaRPr lang="en-US" sz="1400" dirty="0"/>
                    </a:p>
                  </a:txBody>
                  <a:tcPr/>
                </a:tc>
                <a:extLst>
                  <a:ext uri="{0D108BD9-81ED-4DB2-BD59-A6C34878D82A}">
                    <a16:rowId xmlns:a16="http://schemas.microsoft.com/office/drawing/2014/main" val="160255922"/>
                  </a:ext>
                </a:extLst>
              </a:tr>
              <a:tr h="370840">
                <a:tc gridSpan="2">
                  <a:txBody>
                    <a:bodyPr/>
                    <a:lstStyle/>
                    <a:p>
                      <a:r>
                        <a:rPr lang="en-US" sz="1400" b="1" dirty="0"/>
                        <a:t>Post classification masking</a:t>
                      </a:r>
                    </a:p>
                  </a:txBody>
                  <a:tcPr/>
                </a:tc>
                <a:tc hMerge="1">
                  <a:txBody>
                    <a:bodyPr/>
                    <a:lstStyle/>
                    <a:p>
                      <a:endParaRPr lang="en-US"/>
                    </a:p>
                  </a:txBody>
                  <a:tcPr/>
                </a:tc>
                <a:tc>
                  <a:txBody>
                    <a:bodyPr/>
                    <a:lstStyle/>
                    <a:p>
                      <a:r>
                        <a:rPr lang="en-US" sz="1400" dirty="0"/>
                        <a:t>Map2.3</a:t>
                      </a:r>
                    </a:p>
                  </a:txBody>
                  <a:tcPr/>
                </a:tc>
                <a:tc>
                  <a:txBody>
                    <a:bodyPr/>
                    <a:lstStyle/>
                    <a:p>
                      <a:r>
                        <a:rPr lang="en-US" sz="1400" dirty="0"/>
                        <a:t>Map3</a:t>
                      </a:r>
                    </a:p>
                  </a:txBody>
                  <a:tcPr/>
                </a:tc>
                <a:tc>
                  <a:txBody>
                    <a:bodyPr/>
                    <a:lstStyle/>
                    <a:p>
                      <a:endParaRPr lang="en-US" sz="1400"/>
                    </a:p>
                  </a:txBody>
                  <a:tcPr/>
                </a:tc>
                <a:extLst>
                  <a:ext uri="{0D108BD9-81ED-4DB2-BD59-A6C34878D82A}">
                    <a16:rowId xmlns:a16="http://schemas.microsoft.com/office/drawing/2014/main" val="640229210"/>
                  </a:ext>
                </a:extLst>
              </a:tr>
              <a:tr h="370840">
                <a:tc>
                  <a:txBody>
                    <a:bodyPr/>
                    <a:lstStyle/>
                    <a:p>
                      <a:r>
                        <a:rPr lang="en-US" sz="1400" b="1" dirty="0"/>
                        <a:t>Poly1 (</a:t>
                      </a:r>
                      <a:r>
                        <a:rPr lang="en-US" sz="1400" b="1" dirty="0" err="1"/>
                        <a:t>Piaui</a:t>
                      </a:r>
                      <a:r>
                        <a:rPr lang="en-US" sz="1400" b="1" dirty="0"/>
                        <a:t>)</a:t>
                      </a:r>
                    </a:p>
                  </a:txBody>
                  <a:tcPr/>
                </a:tc>
                <a:tc>
                  <a:txBody>
                    <a:bodyPr/>
                    <a:lstStyle/>
                    <a:p>
                      <a:r>
                        <a:rPr lang="en-US" sz="1400" b="1" dirty="0"/>
                        <a:t>% fields correctly classed as soy</a:t>
                      </a:r>
                    </a:p>
                  </a:txBody>
                  <a:tcPr/>
                </a:tc>
                <a:tc>
                  <a:txBody>
                    <a:bodyPr/>
                    <a:lstStyle/>
                    <a:p>
                      <a:r>
                        <a:rPr lang="en-US" dirty="0"/>
                        <a:t>n/a</a:t>
                      </a:r>
                    </a:p>
                  </a:txBody>
                  <a:tcPr/>
                </a:tc>
                <a:tc>
                  <a:txBody>
                    <a:bodyPr/>
                    <a:lstStyle/>
                    <a:p>
                      <a:r>
                        <a:rPr lang="en-US" sz="1600" dirty="0"/>
                        <a:t>95</a:t>
                      </a:r>
                    </a:p>
                  </a:txBody>
                  <a:tcPr/>
                </a:tc>
                <a:tc>
                  <a:txBody>
                    <a:bodyPr/>
                    <a:lstStyle/>
                    <a:p>
                      <a:endParaRPr lang="en-US" sz="1400"/>
                    </a:p>
                  </a:txBody>
                  <a:tcPr/>
                </a:tc>
                <a:extLst>
                  <a:ext uri="{0D108BD9-81ED-4DB2-BD59-A6C34878D82A}">
                    <a16:rowId xmlns:a16="http://schemas.microsoft.com/office/drawing/2014/main" val="2761252128"/>
                  </a:ext>
                </a:extLst>
              </a:tr>
              <a:tr h="370840">
                <a:tc>
                  <a:txBody>
                    <a:bodyPr/>
                    <a:lstStyle/>
                    <a:p>
                      <a:endParaRPr lang="en-US" sz="1400" b="1" dirty="0"/>
                    </a:p>
                  </a:txBody>
                  <a:tcPr/>
                </a:tc>
                <a:tc>
                  <a:txBody>
                    <a:bodyPr/>
                    <a:lstStyle/>
                    <a:p>
                      <a:r>
                        <a:rPr lang="en-US" sz="1400" b="1" dirty="0"/>
                        <a:t>% fields incorrectly classed as </a:t>
                      </a:r>
                      <a:r>
                        <a:rPr lang="en-US" sz="1400" b="1" dirty="0" err="1"/>
                        <a:t>nonsoy</a:t>
                      </a:r>
                      <a:r>
                        <a:rPr lang="en-US" sz="1400" b="1" dirty="0"/>
                        <a:t> </a:t>
                      </a:r>
                      <a:r>
                        <a:rPr lang="en-US" sz="1400" b="1" dirty="0" err="1"/>
                        <a:t>agri</a:t>
                      </a:r>
                      <a:endParaRPr lang="en-US" sz="1400" b="1" dirty="0"/>
                    </a:p>
                  </a:txBody>
                  <a:tcPr/>
                </a:tc>
                <a:tc>
                  <a:txBody>
                    <a:bodyPr/>
                    <a:lstStyle/>
                    <a:p>
                      <a:r>
                        <a:rPr lang="en-US" dirty="0"/>
                        <a:t>n/a</a:t>
                      </a:r>
                    </a:p>
                  </a:txBody>
                  <a:tcPr/>
                </a:tc>
                <a:tc>
                  <a:txBody>
                    <a:bodyPr/>
                    <a:lstStyle/>
                    <a:p>
                      <a:r>
                        <a:rPr lang="en-US" sz="1600" dirty="0"/>
                        <a:t>0</a:t>
                      </a:r>
                    </a:p>
                  </a:txBody>
                  <a:tcPr/>
                </a:tc>
                <a:tc>
                  <a:txBody>
                    <a:bodyPr/>
                    <a:lstStyle/>
                    <a:p>
                      <a:endParaRPr lang="en-US" sz="1400" dirty="0"/>
                    </a:p>
                  </a:txBody>
                  <a:tcPr/>
                </a:tc>
                <a:extLst>
                  <a:ext uri="{0D108BD9-81ED-4DB2-BD59-A6C34878D82A}">
                    <a16:rowId xmlns:a16="http://schemas.microsoft.com/office/drawing/2014/main" val="2467533714"/>
                  </a:ext>
                </a:extLst>
              </a:tr>
              <a:tr h="370840">
                <a:tc>
                  <a:txBody>
                    <a:bodyPr/>
                    <a:lstStyle/>
                    <a:p>
                      <a:r>
                        <a:rPr lang="en-US" sz="1400" b="1" dirty="0"/>
                        <a:t>Poly3 (Bahia)</a:t>
                      </a:r>
                    </a:p>
                  </a:txBody>
                  <a:tcPr/>
                </a:tc>
                <a:tc>
                  <a:txBody>
                    <a:bodyPr/>
                    <a:lstStyle/>
                    <a:p>
                      <a:r>
                        <a:rPr lang="en-US" sz="1400" b="1" dirty="0"/>
                        <a:t>% fields correctly classed as soy</a:t>
                      </a:r>
                    </a:p>
                  </a:txBody>
                  <a:tcPr/>
                </a:tc>
                <a:tc>
                  <a:txBody>
                    <a:bodyPr/>
                    <a:lstStyle/>
                    <a:p>
                      <a:r>
                        <a:rPr lang="en-US" dirty="0"/>
                        <a:t>97</a:t>
                      </a:r>
                    </a:p>
                  </a:txBody>
                  <a:tcPr/>
                </a:tc>
                <a:tc>
                  <a:txBody>
                    <a:bodyPr/>
                    <a:lstStyle/>
                    <a:p>
                      <a:r>
                        <a:rPr lang="en-US" dirty="0"/>
                        <a:t>62</a:t>
                      </a:r>
                    </a:p>
                  </a:txBody>
                  <a:tcPr/>
                </a:tc>
                <a:tc>
                  <a:txBody>
                    <a:bodyPr/>
                    <a:lstStyle/>
                    <a:p>
                      <a:endParaRPr lang="en-US" sz="1400" dirty="0"/>
                    </a:p>
                  </a:txBody>
                  <a:tcPr/>
                </a:tc>
                <a:extLst>
                  <a:ext uri="{0D108BD9-81ED-4DB2-BD59-A6C34878D82A}">
                    <a16:rowId xmlns:a16="http://schemas.microsoft.com/office/drawing/2014/main" val="3985243731"/>
                  </a:ext>
                </a:extLst>
              </a:tr>
              <a:tr h="370840">
                <a:tc>
                  <a:txBody>
                    <a:bodyPr/>
                    <a:lstStyle/>
                    <a:p>
                      <a:endParaRPr lang="en-US" sz="1400" b="1" dirty="0"/>
                    </a:p>
                  </a:txBody>
                  <a:tcPr/>
                </a:tc>
                <a:tc>
                  <a:txBody>
                    <a:bodyPr/>
                    <a:lstStyle/>
                    <a:p>
                      <a:r>
                        <a:rPr lang="en-US" sz="1400" b="1" dirty="0"/>
                        <a:t>% fields incorrectly classed as </a:t>
                      </a:r>
                      <a:r>
                        <a:rPr lang="en-US" sz="1400" b="1" dirty="0" err="1"/>
                        <a:t>nonsoy</a:t>
                      </a:r>
                      <a:r>
                        <a:rPr lang="en-US" sz="1400" b="1" dirty="0"/>
                        <a:t> </a:t>
                      </a:r>
                      <a:r>
                        <a:rPr lang="en-US" sz="1400" b="1" dirty="0" err="1"/>
                        <a:t>agri</a:t>
                      </a:r>
                      <a:endParaRPr lang="en-US" sz="1400" b="1" dirty="0"/>
                    </a:p>
                  </a:txBody>
                  <a:tcPr/>
                </a:tc>
                <a:tc>
                  <a:txBody>
                    <a:bodyPr/>
                    <a:lstStyle/>
                    <a:p>
                      <a:r>
                        <a:rPr lang="en-US" dirty="0"/>
                        <a:t>3</a:t>
                      </a:r>
                    </a:p>
                  </a:txBody>
                  <a:tcPr/>
                </a:tc>
                <a:tc>
                  <a:txBody>
                    <a:bodyPr/>
                    <a:lstStyle/>
                    <a:p>
                      <a:r>
                        <a:rPr lang="en-US" dirty="0"/>
                        <a:t>35</a:t>
                      </a:r>
                    </a:p>
                  </a:txBody>
                  <a:tcPr/>
                </a:tc>
                <a:tc>
                  <a:txBody>
                    <a:bodyPr/>
                    <a:lstStyle/>
                    <a:p>
                      <a:endParaRPr lang="en-US" sz="1400" dirty="0"/>
                    </a:p>
                  </a:txBody>
                  <a:tcPr/>
                </a:tc>
                <a:extLst>
                  <a:ext uri="{0D108BD9-81ED-4DB2-BD59-A6C34878D82A}">
                    <a16:rowId xmlns:a16="http://schemas.microsoft.com/office/drawing/2014/main" val="3190005811"/>
                  </a:ext>
                </a:extLst>
              </a:tr>
              <a:tr h="370840">
                <a:tc>
                  <a:txBody>
                    <a:bodyPr/>
                    <a:lstStyle/>
                    <a:p>
                      <a:r>
                        <a:rPr lang="en-US" sz="1400" b="1" dirty="0"/>
                        <a:t>Poly5 (MT)</a:t>
                      </a:r>
                    </a:p>
                  </a:txBody>
                  <a:tcPr/>
                </a:tc>
                <a:tc>
                  <a:txBody>
                    <a:bodyPr/>
                    <a:lstStyle/>
                    <a:p>
                      <a:r>
                        <a:rPr lang="en-US" sz="1400" b="1" dirty="0"/>
                        <a:t>% fields correctly classed as soy</a:t>
                      </a:r>
                    </a:p>
                  </a:txBody>
                  <a:tcPr/>
                </a:tc>
                <a:tc>
                  <a:txBody>
                    <a:bodyPr/>
                    <a:lstStyle/>
                    <a:p>
                      <a:r>
                        <a:rPr lang="en-US" sz="1400" dirty="0"/>
                        <a:t>76</a:t>
                      </a:r>
                    </a:p>
                  </a:txBody>
                  <a:tcPr/>
                </a:tc>
                <a:tc>
                  <a:txBody>
                    <a:bodyPr/>
                    <a:lstStyle/>
                    <a:p>
                      <a:r>
                        <a:rPr lang="en-US" sz="1400" dirty="0"/>
                        <a:t>88</a:t>
                      </a:r>
                    </a:p>
                  </a:txBody>
                  <a:tcPr/>
                </a:tc>
                <a:tc>
                  <a:txBody>
                    <a:bodyPr/>
                    <a:lstStyle/>
                    <a:p>
                      <a:endParaRPr lang="en-US" sz="1400" dirty="0"/>
                    </a:p>
                  </a:txBody>
                  <a:tcPr/>
                </a:tc>
                <a:extLst>
                  <a:ext uri="{0D108BD9-81ED-4DB2-BD59-A6C34878D82A}">
                    <a16:rowId xmlns:a16="http://schemas.microsoft.com/office/drawing/2014/main" val="3491684870"/>
                  </a:ext>
                </a:extLst>
              </a:tr>
              <a:tr h="370840">
                <a:tc>
                  <a:txBody>
                    <a:bodyPr/>
                    <a:lstStyle/>
                    <a:p>
                      <a:endParaRPr lang="en-US" sz="1400" b="1" dirty="0"/>
                    </a:p>
                  </a:txBody>
                  <a:tcPr/>
                </a:tc>
                <a:tc>
                  <a:txBody>
                    <a:bodyPr/>
                    <a:lstStyle/>
                    <a:p>
                      <a:r>
                        <a:rPr lang="en-US" sz="1400" b="1" dirty="0"/>
                        <a:t>% fields incorrectly classed as </a:t>
                      </a:r>
                      <a:r>
                        <a:rPr lang="en-US" sz="1400" b="1" dirty="0" err="1"/>
                        <a:t>nonsoy</a:t>
                      </a:r>
                      <a:r>
                        <a:rPr lang="en-US" sz="1400" b="1" dirty="0"/>
                        <a:t> </a:t>
                      </a:r>
                      <a:r>
                        <a:rPr lang="en-US" sz="1400" b="1" dirty="0" err="1"/>
                        <a:t>agri</a:t>
                      </a:r>
                      <a:endParaRPr lang="en-US" sz="1400" b="1" dirty="0"/>
                    </a:p>
                  </a:txBody>
                  <a:tcPr/>
                </a:tc>
                <a:tc>
                  <a:txBody>
                    <a:bodyPr/>
                    <a:lstStyle/>
                    <a:p>
                      <a:r>
                        <a:rPr lang="en-US" sz="1400" dirty="0"/>
                        <a:t>1</a:t>
                      </a:r>
                    </a:p>
                  </a:txBody>
                  <a:tcPr/>
                </a:tc>
                <a:tc>
                  <a:txBody>
                    <a:bodyPr/>
                    <a:lstStyle/>
                    <a:p>
                      <a:r>
                        <a:rPr lang="en-US" sz="1400" dirty="0"/>
                        <a:t>0.35</a:t>
                      </a:r>
                    </a:p>
                  </a:txBody>
                  <a:tcPr/>
                </a:tc>
                <a:tc>
                  <a:txBody>
                    <a:bodyPr/>
                    <a:lstStyle/>
                    <a:p>
                      <a:endParaRPr lang="en-US" sz="1400" dirty="0"/>
                    </a:p>
                  </a:txBody>
                  <a:tcPr/>
                </a:tc>
                <a:extLst>
                  <a:ext uri="{0D108BD9-81ED-4DB2-BD59-A6C34878D82A}">
                    <a16:rowId xmlns:a16="http://schemas.microsoft.com/office/drawing/2014/main" val="1974051611"/>
                  </a:ext>
                </a:extLst>
              </a:tr>
            </a:tbl>
          </a:graphicData>
        </a:graphic>
      </p:graphicFrame>
    </p:spTree>
    <p:extLst>
      <p:ext uri="{BB962C8B-B14F-4D97-AF65-F5344CB8AC3E}">
        <p14:creationId xmlns:p14="http://schemas.microsoft.com/office/powerpoint/2010/main" val="930122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4EA14C-6050-4209-B13A-A0A17BFDC9F4}"/>
              </a:ext>
            </a:extLst>
          </p:cNvPr>
          <p:cNvSpPr/>
          <p:nvPr/>
        </p:nvSpPr>
        <p:spPr>
          <a:xfrm>
            <a:off x="105687" y="-80474"/>
            <a:ext cx="2849386" cy="369332"/>
          </a:xfrm>
          <a:prstGeom prst="rect">
            <a:avLst/>
          </a:prstGeom>
        </p:spPr>
        <p:txBody>
          <a:bodyPr wrap="square">
            <a:spAutoFit/>
          </a:bodyPr>
          <a:lstStyle/>
          <a:p>
            <a:r>
              <a:rPr lang="en-US" b="1" dirty="0"/>
              <a:t>Agri vs natural accuracy</a:t>
            </a:r>
            <a:endParaRPr lang="en-US" dirty="0"/>
          </a:p>
        </p:txBody>
      </p:sp>
      <p:sp>
        <p:nvSpPr>
          <p:cNvPr id="3" name="Rectangle 2">
            <a:extLst>
              <a:ext uri="{FF2B5EF4-FFF2-40B4-BE49-F238E27FC236}">
                <a16:creationId xmlns:a16="http://schemas.microsoft.com/office/drawing/2014/main" id="{B56D4DF4-539A-4A5E-ABC5-22653F332269}"/>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graphicFrame>
        <p:nvGraphicFramePr>
          <p:cNvPr id="4" name="Table 3">
            <a:extLst>
              <a:ext uri="{FF2B5EF4-FFF2-40B4-BE49-F238E27FC236}">
                <a16:creationId xmlns:a16="http://schemas.microsoft.com/office/drawing/2014/main" id="{46057503-F12C-4F5A-9497-3438BF60F85B}"/>
              </a:ext>
            </a:extLst>
          </p:cNvPr>
          <p:cNvGraphicFramePr>
            <a:graphicFrameLocks noGrp="1"/>
          </p:cNvGraphicFramePr>
          <p:nvPr>
            <p:extLst>
              <p:ext uri="{D42A27DB-BD31-4B8C-83A1-F6EECF244321}">
                <p14:modId xmlns:p14="http://schemas.microsoft.com/office/powerpoint/2010/main" val="708646359"/>
              </p:ext>
            </p:extLst>
          </p:nvPr>
        </p:nvGraphicFramePr>
        <p:xfrm>
          <a:off x="105687" y="827978"/>
          <a:ext cx="11980624" cy="4343400"/>
        </p:xfrm>
        <a:graphic>
          <a:graphicData uri="http://schemas.openxmlformats.org/drawingml/2006/table">
            <a:tbl>
              <a:tblPr firstRow="1" bandRow="1">
                <a:tableStyleId>{5C22544A-7EE6-4342-B048-85BDC9FD1C3A}</a:tableStyleId>
              </a:tblPr>
              <a:tblGrid>
                <a:gridCol w="1087491">
                  <a:extLst>
                    <a:ext uri="{9D8B030D-6E8A-4147-A177-3AD203B41FA5}">
                      <a16:colId xmlns:a16="http://schemas.microsoft.com/office/drawing/2014/main" val="4132611571"/>
                    </a:ext>
                  </a:extLst>
                </a:gridCol>
                <a:gridCol w="3423425">
                  <a:extLst>
                    <a:ext uri="{9D8B030D-6E8A-4147-A177-3AD203B41FA5}">
                      <a16:colId xmlns:a16="http://schemas.microsoft.com/office/drawing/2014/main" val="2552527731"/>
                    </a:ext>
                  </a:extLst>
                </a:gridCol>
                <a:gridCol w="2598236">
                  <a:extLst>
                    <a:ext uri="{9D8B030D-6E8A-4147-A177-3AD203B41FA5}">
                      <a16:colId xmlns:a16="http://schemas.microsoft.com/office/drawing/2014/main" val="3360875115"/>
                    </a:ext>
                  </a:extLst>
                </a:gridCol>
                <a:gridCol w="2743198">
                  <a:extLst>
                    <a:ext uri="{9D8B030D-6E8A-4147-A177-3AD203B41FA5}">
                      <a16:colId xmlns:a16="http://schemas.microsoft.com/office/drawing/2014/main" val="249242120"/>
                    </a:ext>
                  </a:extLst>
                </a:gridCol>
                <a:gridCol w="2128274">
                  <a:extLst>
                    <a:ext uri="{9D8B030D-6E8A-4147-A177-3AD203B41FA5}">
                      <a16:colId xmlns:a16="http://schemas.microsoft.com/office/drawing/2014/main" val="3096562265"/>
                    </a:ext>
                  </a:extLst>
                </a:gridCol>
              </a:tblGrid>
              <a:tr h="370840">
                <a:tc gridSpan="2">
                  <a:txBody>
                    <a:bodyPr/>
                    <a:lstStyle/>
                    <a:p>
                      <a:endParaRPr lang="en-US" sz="1400" dirty="0"/>
                    </a:p>
                  </a:txBody>
                  <a:tcPr/>
                </a:tc>
                <a:tc hMerge="1">
                  <a:txBody>
                    <a:bodyPr/>
                    <a:lstStyle/>
                    <a:p>
                      <a:endParaRPr lang="en-US"/>
                    </a:p>
                  </a:txBody>
                  <a:tcPr/>
                </a:tc>
                <a:tc>
                  <a:txBody>
                    <a:bodyPr/>
                    <a:lstStyle/>
                    <a:p>
                      <a:r>
                        <a:rPr lang="en-US" sz="1400" dirty="0"/>
                        <a:t>Jake’s </a:t>
                      </a:r>
                      <a:r>
                        <a:rPr lang="en-US" sz="1400" dirty="0" err="1"/>
                        <a:t>soymap</a:t>
                      </a:r>
                      <a:endParaRPr lang="en-US" sz="1400" dirty="0"/>
                    </a:p>
                  </a:txBody>
                  <a:tcPr/>
                </a:tc>
                <a:tc>
                  <a:txBody>
                    <a:bodyPr/>
                    <a:lstStyle/>
                    <a:p>
                      <a:r>
                        <a:rPr lang="en-US" sz="1400" dirty="0" err="1"/>
                        <a:t>Soymap</a:t>
                      </a:r>
                      <a:r>
                        <a:rPr lang="en-US" sz="1400" dirty="0"/>
                        <a:t> 1</a:t>
                      </a:r>
                    </a:p>
                  </a:txBody>
                  <a:tcPr/>
                </a:tc>
                <a:tc>
                  <a:txBody>
                    <a:bodyPr/>
                    <a:lstStyle/>
                    <a:p>
                      <a:r>
                        <a:rPr lang="en-US" sz="1400" dirty="0" err="1"/>
                        <a:t>Soymap</a:t>
                      </a:r>
                      <a:r>
                        <a:rPr lang="en-US" sz="1400" dirty="0"/>
                        <a:t> 2 (later)</a:t>
                      </a:r>
                    </a:p>
                  </a:txBody>
                  <a:tcPr/>
                </a:tc>
                <a:extLst>
                  <a:ext uri="{0D108BD9-81ED-4DB2-BD59-A6C34878D82A}">
                    <a16:rowId xmlns:a16="http://schemas.microsoft.com/office/drawing/2014/main" val="3551605749"/>
                  </a:ext>
                </a:extLst>
              </a:tr>
              <a:tr h="370840">
                <a:tc gridSpan="2">
                  <a:txBody>
                    <a:bodyPr/>
                    <a:lstStyle/>
                    <a:p>
                      <a:r>
                        <a:rPr lang="en-US" sz="1400" b="1" dirty="0"/>
                        <a:t>Training points</a:t>
                      </a:r>
                    </a:p>
                  </a:txBody>
                  <a:tcPr/>
                </a:tc>
                <a:tc hMerge="1">
                  <a:txBody>
                    <a:bodyPr/>
                    <a:lstStyle/>
                    <a:p>
                      <a:endParaRPr lang="en-US"/>
                    </a:p>
                  </a:txBody>
                  <a:tcPr/>
                </a:tc>
                <a:tc>
                  <a:txBody>
                    <a:bodyPr/>
                    <a:lstStyle/>
                    <a:p>
                      <a:r>
                        <a:rPr lang="en-US" sz="1400" dirty="0"/>
                        <a:t>Soy_pts_agsat_1 (MT only)</a:t>
                      </a:r>
                    </a:p>
                  </a:txBody>
                  <a:tcPr/>
                </a:tc>
                <a:tc>
                  <a:txBody>
                    <a:bodyPr/>
                    <a:lstStyle/>
                    <a:p>
                      <a:r>
                        <a:rPr lang="en-US" sz="1400" dirty="0"/>
                        <a:t>Soy_pts_agsat_1 (MT only), masked with map3 </a:t>
                      </a:r>
                      <a:r>
                        <a:rPr lang="en-US" sz="1400" dirty="0" err="1"/>
                        <a:t>agri</a:t>
                      </a:r>
                      <a:endParaRPr lang="en-US" sz="1400" dirty="0"/>
                    </a:p>
                  </a:txBody>
                  <a:tcPr/>
                </a:tc>
                <a:tc>
                  <a:txBody>
                    <a:bodyPr/>
                    <a:lstStyle/>
                    <a:p>
                      <a:r>
                        <a:rPr lang="en-US" sz="1400" dirty="0"/>
                        <a:t>Soy_pts_agsat_1 (MT only), masked with map3 </a:t>
                      </a:r>
                      <a:r>
                        <a:rPr lang="en-US" sz="1400" dirty="0" err="1"/>
                        <a:t>agri</a:t>
                      </a:r>
                      <a:endParaRPr lang="en-US" sz="1400" dirty="0"/>
                    </a:p>
                    <a:p>
                      <a:r>
                        <a:rPr lang="en-US" sz="1400" dirty="0"/>
                        <a:t>PLUS PLOS pts (MT only)</a:t>
                      </a:r>
                    </a:p>
                  </a:txBody>
                  <a:tcPr/>
                </a:tc>
                <a:extLst>
                  <a:ext uri="{0D108BD9-81ED-4DB2-BD59-A6C34878D82A}">
                    <a16:rowId xmlns:a16="http://schemas.microsoft.com/office/drawing/2014/main" val="2757495772"/>
                  </a:ext>
                </a:extLst>
              </a:tr>
              <a:tr h="370840">
                <a:tc gridSpan="2">
                  <a:txBody>
                    <a:bodyPr/>
                    <a:lstStyle/>
                    <a:p>
                      <a:r>
                        <a:rPr lang="en-US" sz="1400" b="1" dirty="0"/>
                        <a:t>Year pooling</a:t>
                      </a:r>
                    </a:p>
                  </a:txBody>
                  <a:tcPr/>
                </a:tc>
                <a:tc hMerge="1">
                  <a:txBody>
                    <a:bodyPr/>
                    <a:lstStyle/>
                    <a:p>
                      <a:endParaRPr lang="en-US"/>
                    </a:p>
                  </a:txBody>
                  <a:tcPr/>
                </a:tc>
                <a:tc>
                  <a:txBody>
                    <a:bodyPr/>
                    <a:lstStyle/>
                    <a:p>
                      <a:r>
                        <a:rPr lang="en-US" sz="1400" dirty="0"/>
                        <a:t>Each year has separate trained classifier</a:t>
                      </a:r>
                    </a:p>
                  </a:txBody>
                  <a:tcPr/>
                </a:tc>
                <a:tc>
                  <a:txBody>
                    <a:bodyPr/>
                    <a:lstStyle/>
                    <a:p>
                      <a:r>
                        <a:rPr lang="en-US" sz="1400" dirty="0"/>
                        <a:t>2004-2017 points are pooled and are applied to 2004 – 2018; 2003 is trained and applied by itself</a:t>
                      </a:r>
                    </a:p>
                  </a:txBody>
                  <a:tcPr/>
                </a:tc>
                <a:tc>
                  <a:txBody>
                    <a:bodyPr/>
                    <a:lstStyle/>
                    <a:p>
                      <a:endParaRPr lang="en-US" sz="1400" dirty="0"/>
                    </a:p>
                  </a:txBody>
                  <a:tcPr/>
                </a:tc>
                <a:extLst>
                  <a:ext uri="{0D108BD9-81ED-4DB2-BD59-A6C34878D82A}">
                    <a16:rowId xmlns:a16="http://schemas.microsoft.com/office/drawing/2014/main" val="1388583605"/>
                  </a:ext>
                </a:extLst>
              </a:tr>
              <a:tr h="370840">
                <a:tc gridSpan="2">
                  <a:txBody>
                    <a:bodyPr/>
                    <a:lstStyle/>
                    <a:p>
                      <a:r>
                        <a:rPr lang="en-US" sz="1400" b="1" dirty="0"/>
                        <a:t>Input data</a:t>
                      </a:r>
                    </a:p>
                  </a:txBody>
                  <a:tcPr/>
                </a:tc>
                <a:tc hMerge="1">
                  <a:txBody>
                    <a:bodyPr/>
                    <a:lstStyle/>
                    <a:p>
                      <a:endParaRPr lang="en-US"/>
                    </a:p>
                  </a:txBody>
                  <a:tcPr/>
                </a:tc>
                <a:tc>
                  <a:txBody>
                    <a:bodyPr/>
                    <a:lstStyle/>
                    <a:p>
                      <a:r>
                        <a:rPr lang="en-US" sz="1400" dirty="0"/>
                        <a:t>MODIS, Landsat</a:t>
                      </a:r>
                    </a:p>
                  </a:txBody>
                  <a:tcPr/>
                </a:tc>
                <a:tc>
                  <a:txBody>
                    <a:bodyPr/>
                    <a:lstStyle/>
                    <a:p>
                      <a:r>
                        <a:rPr lang="en-US" sz="1400" dirty="0"/>
                        <a:t>Same as Jake’s </a:t>
                      </a:r>
                      <a:r>
                        <a:rPr lang="en-US" sz="1400" dirty="0" err="1"/>
                        <a:t>soymap</a:t>
                      </a:r>
                      <a:endParaRPr lang="en-US" sz="1400" dirty="0"/>
                    </a:p>
                  </a:txBody>
                  <a:tcPr/>
                </a:tc>
                <a:tc>
                  <a:txBody>
                    <a:bodyPr/>
                    <a:lstStyle/>
                    <a:p>
                      <a:endParaRPr lang="en-US" sz="1400" dirty="0"/>
                    </a:p>
                  </a:txBody>
                  <a:tcPr/>
                </a:tc>
                <a:extLst>
                  <a:ext uri="{0D108BD9-81ED-4DB2-BD59-A6C34878D82A}">
                    <a16:rowId xmlns:a16="http://schemas.microsoft.com/office/drawing/2014/main" val="160255922"/>
                  </a:ext>
                </a:extLst>
              </a:tr>
              <a:tr h="370840">
                <a:tc gridSpan="2">
                  <a:txBody>
                    <a:bodyPr/>
                    <a:lstStyle/>
                    <a:p>
                      <a:r>
                        <a:rPr lang="en-US" sz="1400" b="1" dirty="0"/>
                        <a:t>Post classification masking</a:t>
                      </a:r>
                    </a:p>
                  </a:txBody>
                  <a:tcPr/>
                </a:tc>
                <a:tc hMerge="1">
                  <a:txBody>
                    <a:bodyPr/>
                    <a:lstStyle/>
                    <a:p>
                      <a:endParaRPr lang="en-US"/>
                    </a:p>
                  </a:txBody>
                  <a:tcPr/>
                </a:tc>
                <a:tc>
                  <a:txBody>
                    <a:bodyPr/>
                    <a:lstStyle/>
                    <a:p>
                      <a:r>
                        <a:rPr lang="en-US" sz="1400" dirty="0"/>
                        <a:t>Map2.3</a:t>
                      </a:r>
                    </a:p>
                  </a:txBody>
                  <a:tcPr/>
                </a:tc>
                <a:tc>
                  <a:txBody>
                    <a:bodyPr/>
                    <a:lstStyle/>
                    <a:p>
                      <a:r>
                        <a:rPr lang="en-US" sz="1400" dirty="0"/>
                        <a:t>Map3</a:t>
                      </a:r>
                    </a:p>
                  </a:txBody>
                  <a:tcPr/>
                </a:tc>
                <a:tc>
                  <a:txBody>
                    <a:bodyPr/>
                    <a:lstStyle/>
                    <a:p>
                      <a:endParaRPr lang="en-US" sz="1400"/>
                    </a:p>
                  </a:txBody>
                  <a:tcPr/>
                </a:tc>
                <a:extLst>
                  <a:ext uri="{0D108BD9-81ED-4DB2-BD59-A6C34878D82A}">
                    <a16:rowId xmlns:a16="http://schemas.microsoft.com/office/drawing/2014/main" val="640229210"/>
                  </a:ext>
                </a:extLst>
              </a:tr>
              <a:tr h="370840">
                <a:tc>
                  <a:txBody>
                    <a:bodyPr/>
                    <a:lstStyle/>
                    <a:p>
                      <a:r>
                        <a:rPr lang="en-US" sz="1400" b="1" dirty="0"/>
                        <a:t>Poly1 (</a:t>
                      </a:r>
                      <a:r>
                        <a:rPr lang="en-US" sz="1400" b="1" dirty="0" err="1"/>
                        <a:t>Piaui</a:t>
                      </a:r>
                      <a:r>
                        <a:rPr lang="en-US" sz="1400" b="1" dirty="0"/>
                        <a:t>)</a:t>
                      </a:r>
                    </a:p>
                  </a:txBody>
                  <a:tcPr/>
                </a:tc>
                <a:tc>
                  <a:txBody>
                    <a:bodyPr/>
                    <a:lstStyle/>
                    <a:p>
                      <a:r>
                        <a:rPr lang="en-US" sz="1400" b="1" dirty="0"/>
                        <a:t>(area natural veg classed as </a:t>
                      </a:r>
                      <a:r>
                        <a:rPr lang="en-US" sz="1400" b="1" dirty="0" err="1"/>
                        <a:t>agri</a:t>
                      </a:r>
                      <a:r>
                        <a:rPr lang="en-US" sz="1400" b="1" dirty="0"/>
                        <a:t>)/(total area area)*100</a:t>
                      </a:r>
                    </a:p>
                  </a:txBody>
                  <a:tcPr/>
                </a:tc>
                <a:tc>
                  <a:txBody>
                    <a:bodyPr/>
                    <a:lstStyle/>
                    <a:p>
                      <a:r>
                        <a:rPr lang="en-US" dirty="0"/>
                        <a:t>n/a</a:t>
                      </a:r>
                    </a:p>
                  </a:txBody>
                  <a:tcPr/>
                </a:tc>
                <a:tc>
                  <a:txBody>
                    <a:bodyPr/>
                    <a:lstStyle/>
                    <a:p>
                      <a:r>
                        <a:rPr lang="en-US" sz="1400" dirty="0"/>
                        <a:t>0.16</a:t>
                      </a:r>
                    </a:p>
                  </a:txBody>
                  <a:tcPr/>
                </a:tc>
                <a:tc>
                  <a:txBody>
                    <a:bodyPr/>
                    <a:lstStyle/>
                    <a:p>
                      <a:endParaRPr lang="en-US" sz="1400"/>
                    </a:p>
                  </a:txBody>
                  <a:tcPr/>
                </a:tc>
                <a:extLst>
                  <a:ext uri="{0D108BD9-81ED-4DB2-BD59-A6C34878D82A}">
                    <a16:rowId xmlns:a16="http://schemas.microsoft.com/office/drawing/2014/main" val="2761252128"/>
                  </a:ext>
                </a:extLst>
              </a:tr>
              <a:tr h="370840">
                <a:tc>
                  <a:txBody>
                    <a:bodyPr/>
                    <a:lstStyle/>
                    <a:p>
                      <a:r>
                        <a:rPr lang="en-US" sz="1400" b="1" dirty="0"/>
                        <a:t>Poly3 (Bahia)</a:t>
                      </a:r>
                    </a:p>
                  </a:txBody>
                  <a:tcPr/>
                </a:tc>
                <a:tc>
                  <a:txBody>
                    <a:bodyPr/>
                    <a:lstStyle/>
                    <a:p>
                      <a:r>
                        <a:rPr lang="en-US" sz="1400" b="1" dirty="0"/>
                        <a:t>(area natural veg classed as </a:t>
                      </a:r>
                      <a:r>
                        <a:rPr lang="en-US" sz="1400" b="1" dirty="0" err="1"/>
                        <a:t>agri</a:t>
                      </a:r>
                      <a:r>
                        <a:rPr lang="en-US" sz="1400" b="1" dirty="0"/>
                        <a:t>)/(total area area)*100</a:t>
                      </a:r>
                    </a:p>
                  </a:txBody>
                  <a:tcPr/>
                </a:tc>
                <a:tc>
                  <a:txBody>
                    <a:bodyPr/>
                    <a:lstStyle/>
                    <a:p>
                      <a:r>
                        <a:rPr lang="en-US" dirty="0"/>
                        <a:t>0.17</a:t>
                      </a:r>
                    </a:p>
                  </a:txBody>
                  <a:tcPr/>
                </a:tc>
                <a:tc>
                  <a:txBody>
                    <a:bodyPr/>
                    <a:lstStyle/>
                    <a:p>
                      <a:r>
                        <a:rPr lang="en-US" sz="1400" dirty="0"/>
                        <a:t>0.17</a:t>
                      </a:r>
                    </a:p>
                  </a:txBody>
                  <a:tcPr/>
                </a:tc>
                <a:tc>
                  <a:txBody>
                    <a:bodyPr/>
                    <a:lstStyle/>
                    <a:p>
                      <a:endParaRPr lang="en-US" sz="1400" dirty="0"/>
                    </a:p>
                  </a:txBody>
                  <a:tcPr/>
                </a:tc>
                <a:extLst>
                  <a:ext uri="{0D108BD9-81ED-4DB2-BD59-A6C34878D82A}">
                    <a16:rowId xmlns:a16="http://schemas.microsoft.com/office/drawing/2014/main" val="3985243731"/>
                  </a:ext>
                </a:extLst>
              </a:tr>
              <a:tr h="370840">
                <a:tc>
                  <a:txBody>
                    <a:bodyPr/>
                    <a:lstStyle/>
                    <a:p>
                      <a:r>
                        <a:rPr lang="en-US" sz="1400" b="1" dirty="0"/>
                        <a:t>Poly5 (MT)</a:t>
                      </a:r>
                    </a:p>
                  </a:txBody>
                  <a:tcPr/>
                </a:tc>
                <a:tc>
                  <a:txBody>
                    <a:bodyPr/>
                    <a:lstStyle/>
                    <a:p>
                      <a:r>
                        <a:rPr lang="en-US" sz="1400" b="1" dirty="0"/>
                        <a:t>(area natural veg classed as </a:t>
                      </a:r>
                      <a:r>
                        <a:rPr lang="en-US" sz="1400" b="1" dirty="0" err="1"/>
                        <a:t>agri</a:t>
                      </a:r>
                      <a:r>
                        <a:rPr lang="en-US" sz="1400" b="1" dirty="0"/>
                        <a:t>)/(total area area)*100</a:t>
                      </a:r>
                    </a:p>
                  </a:txBody>
                  <a:tcPr/>
                </a:tc>
                <a:tc>
                  <a:txBody>
                    <a:bodyPr/>
                    <a:lstStyle/>
                    <a:p>
                      <a:r>
                        <a:rPr lang="en-US" sz="1400" dirty="0"/>
                        <a:t>3.7</a:t>
                      </a:r>
                    </a:p>
                  </a:txBody>
                  <a:tcPr/>
                </a:tc>
                <a:tc>
                  <a:txBody>
                    <a:bodyPr/>
                    <a:lstStyle/>
                    <a:p>
                      <a:r>
                        <a:rPr lang="en-US" sz="1400" dirty="0"/>
                        <a:t>6.3</a:t>
                      </a:r>
                    </a:p>
                  </a:txBody>
                  <a:tcPr/>
                </a:tc>
                <a:tc>
                  <a:txBody>
                    <a:bodyPr/>
                    <a:lstStyle/>
                    <a:p>
                      <a:endParaRPr lang="en-US" sz="1400" dirty="0"/>
                    </a:p>
                  </a:txBody>
                  <a:tcPr/>
                </a:tc>
                <a:extLst>
                  <a:ext uri="{0D108BD9-81ED-4DB2-BD59-A6C34878D82A}">
                    <a16:rowId xmlns:a16="http://schemas.microsoft.com/office/drawing/2014/main" val="3491684870"/>
                  </a:ext>
                </a:extLst>
              </a:tr>
            </a:tbl>
          </a:graphicData>
        </a:graphic>
      </p:graphicFrame>
    </p:spTree>
    <p:extLst>
      <p:ext uri="{BB962C8B-B14F-4D97-AF65-F5344CB8AC3E}">
        <p14:creationId xmlns:p14="http://schemas.microsoft.com/office/powerpoint/2010/main" val="3240672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719A28-5D76-4544-B968-80E920F499B0}"/>
              </a:ext>
            </a:extLst>
          </p:cNvPr>
          <p:cNvSpPr/>
          <p:nvPr/>
        </p:nvSpPr>
        <p:spPr>
          <a:xfrm>
            <a:off x="105688" y="0"/>
            <a:ext cx="4064867" cy="2339102"/>
          </a:xfrm>
          <a:prstGeom prst="rect">
            <a:avLst/>
          </a:prstGeom>
        </p:spPr>
        <p:txBody>
          <a:bodyPr wrap="square">
            <a:spAutoFit/>
          </a:bodyPr>
          <a:lstStyle/>
          <a:p>
            <a:r>
              <a:rPr lang="en-US" sz="1600" b="1" dirty="0"/>
              <a:t>Land classification accuracy for poly3 (Bahia)</a:t>
            </a:r>
          </a:p>
          <a:p>
            <a:endParaRPr lang="en-US" sz="1600" b="1" dirty="0"/>
          </a:p>
          <a:p>
            <a:r>
              <a:rPr lang="en-US" sz="1600" b="1" dirty="0"/>
              <a:t>Legend:</a:t>
            </a:r>
          </a:p>
          <a:p>
            <a:r>
              <a:rPr lang="en-US" sz="1600" dirty="0">
                <a:solidFill>
                  <a:schemeClr val="accent6">
                    <a:lumMod val="60000"/>
                    <a:lumOff val="40000"/>
                  </a:schemeClr>
                </a:solidFill>
              </a:rPr>
              <a:t>True SC = light green</a:t>
            </a:r>
          </a:p>
          <a:p>
            <a:r>
              <a:rPr lang="en-US" sz="1600" dirty="0">
                <a:solidFill>
                  <a:schemeClr val="accent6">
                    <a:lumMod val="50000"/>
                  </a:schemeClr>
                </a:solidFill>
              </a:rPr>
              <a:t>True DC = green</a:t>
            </a:r>
          </a:p>
          <a:p>
            <a:r>
              <a:rPr lang="en-US" sz="1600" dirty="0">
                <a:solidFill>
                  <a:srgbClr val="FF66FF"/>
                </a:solidFill>
              </a:rPr>
              <a:t>False SC = pink</a:t>
            </a:r>
          </a:p>
          <a:p>
            <a:r>
              <a:rPr lang="en-US" sz="1600" dirty="0">
                <a:solidFill>
                  <a:srgbClr val="FF0000"/>
                </a:solidFill>
              </a:rPr>
              <a:t>False DC = red</a:t>
            </a:r>
          </a:p>
          <a:p>
            <a:r>
              <a:rPr lang="en-US" sz="1600" dirty="0">
                <a:solidFill>
                  <a:srgbClr val="7030A0"/>
                </a:solidFill>
              </a:rPr>
              <a:t>False </a:t>
            </a:r>
            <a:r>
              <a:rPr lang="en-US" sz="1600" dirty="0" err="1">
                <a:solidFill>
                  <a:srgbClr val="7030A0"/>
                </a:solidFill>
              </a:rPr>
              <a:t>nonsoy</a:t>
            </a:r>
            <a:r>
              <a:rPr lang="en-US" sz="1600" dirty="0">
                <a:solidFill>
                  <a:srgbClr val="7030A0"/>
                </a:solidFill>
              </a:rPr>
              <a:t> </a:t>
            </a:r>
            <a:r>
              <a:rPr lang="en-US" sz="1600" dirty="0" err="1">
                <a:solidFill>
                  <a:srgbClr val="7030A0"/>
                </a:solidFill>
              </a:rPr>
              <a:t>agri</a:t>
            </a:r>
            <a:r>
              <a:rPr lang="en-US" sz="1600" dirty="0">
                <a:solidFill>
                  <a:srgbClr val="7030A0"/>
                </a:solidFill>
              </a:rPr>
              <a:t> = purple</a:t>
            </a:r>
          </a:p>
          <a:p>
            <a:r>
              <a:rPr lang="en-US" sz="1600" dirty="0">
                <a:solidFill>
                  <a:schemeClr val="accent3"/>
                </a:solidFill>
              </a:rPr>
              <a:t>False </a:t>
            </a:r>
            <a:r>
              <a:rPr lang="en-US" sz="1600" dirty="0" err="1">
                <a:solidFill>
                  <a:schemeClr val="accent3"/>
                </a:solidFill>
              </a:rPr>
              <a:t>agri</a:t>
            </a:r>
            <a:r>
              <a:rPr lang="en-US" sz="1600" dirty="0">
                <a:solidFill>
                  <a:schemeClr val="accent3"/>
                </a:solidFill>
              </a:rPr>
              <a:t> (actually natural) = gray</a:t>
            </a:r>
          </a:p>
        </p:txBody>
      </p:sp>
      <p:sp>
        <p:nvSpPr>
          <p:cNvPr id="3" name="Rectangle 2">
            <a:extLst>
              <a:ext uri="{FF2B5EF4-FFF2-40B4-BE49-F238E27FC236}">
                <a16:creationId xmlns:a16="http://schemas.microsoft.com/office/drawing/2014/main" id="{69D20FA4-4234-4414-9836-8107465D28B0}"/>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pic>
        <p:nvPicPr>
          <p:cNvPr id="4" name="Picture 3">
            <a:extLst>
              <a:ext uri="{FF2B5EF4-FFF2-40B4-BE49-F238E27FC236}">
                <a16:creationId xmlns:a16="http://schemas.microsoft.com/office/drawing/2014/main" id="{6F06C6E2-9C74-44AF-9BEB-16BC464F43FF}"/>
              </a:ext>
            </a:extLst>
          </p:cNvPr>
          <p:cNvPicPr>
            <a:picLocks noChangeAspect="1"/>
          </p:cNvPicPr>
          <p:nvPr/>
        </p:nvPicPr>
        <p:blipFill rotWithShape="1">
          <a:blip r:embed="rId2"/>
          <a:srcRect l="23323" t="44390" r="60762" b="15122"/>
          <a:stretch/>
        </p:blipFill>
        <p:spPr>
          <a:xfrm>
            <a:off x="50017" y="2984070"/>
            <a:ext cx="2356996" cy="3372943"/>
          </a:xfrm>
          <a:prstGeom prst="rect">
            <a:avLst/>
          </a:prstGeom>
        </p:spPr>
      </p:pic>
      <p:sp>
        <p:nvSpPr>
          <p:cNvPr id="5" name="Rectangle 4">
            <a:extLst>
              <a:ext uri="{FF2B5EF4-FFF2-40B4-BE49-F238E27FC236}">
                <a16:creationId xmlns:a16="http://schemas.microsoft.com/office/drawing/2014/main" id="{475E9635-666C-49D4-B26A-83B655FE3CFE}"/>
              </a:ext>
            </a:extLst>
          </p:cNvPr>
          <p:cNvSpPr/>
          <p:nvPr/>
        </p:nvSpPr>
        <p:spPr>
          <a:xfrm>
            <a:off x="1930883" y="2676293"/>
            <a:ext cx="952261" cy="307777"/>
          </a:xfrm>
          <a:prstGeom prst="rect">
            <a:avLst/>
          </a:prstGeom>
        </p:spPr>
        <p:txBody>
          <a:bodyPr wrap="square">
            <a:spAutoFit/>
          </a:bodyPr>
          <a:lstStyle/>
          <a:p>
            <a:r>
              <a:rPr lang="en-US" sz="1400" b="1" dirty="0" err="1"/>
              <a:t>Soymap</a:t>
            </a:r>
            <a:r>
              <a:rPr lang="en-US" sz="1400" b="1" dirty="0"/>
              <a:t> 1</a:t>
            </a:r>
          </a:p>
        </p:txBody>
      </p:sp>
      <p:pic>
        <p:nvPicPr>
          <p:cNvPr id="6" name="Picture 5">
            <a:extLst>
              <a:ext uri="{FF2B5EF4-FFF2-40B4-BE49-F238E27FC236}">
                <a16:creationId xmlns:a16="http://schemas.microsoft.com/office/drawing/2014/main" id="{1FD308B6-D080-4E4A-B6ED-A8E40DDC530F}"/>
              </a:ext>
            </a:extLst>
          </p:cNvPr>
          <p:cNvPicPr>
            <a:picLocks noChangeAspect="1"/>
          </p:cNvPicPr>
          <p:nvPr/>
        </p:nvPicPr>
        <p:blipFill rotWithShape="1">
          <a:blip r:embed="rId3"/>
          <a:srcRect l="11615" t="41301" r="50000" b="13984"/>
          <a:stretch/>
        </p:blipFill>
        <p:spPr>
          <a:xfrm>
            <a:off x="2492420" y="3638152"/>
            <a:ext cx="3150979" cy="2064778"/>
          </a:xfrm>
          <a:prstGeom prst="rect">
            <a:avLst/>
          </a:prstGeom>
        </p:spPr>
      </p:pic>
      <p:sp>
        <p:nvSpPr>
          <p:cNvPr id="7" name="Rectangle 6">
            <a:extLst>
              <a:ext uri="{FF2B5EF4-FFF2-40B4-BE49-F238E27FC236}">
                <a16:creationId xmlns:a16="http://schemas.microsoft.com/office/drawing/2014/main" id="{E88EB95D-A675-4865-8F07-AC4D3599E45C}"/>
              </a:ext>
            </a:extLst>
          </p:cNvPr>
          <p:cNvSpPr/>
          <p:nvPr/>
        </p:nvSpPr>
        <p:spPr>
          <a:xfrm>
            <a:off x="8217758" y="2522403"/>
            <a:ext cx="1494263" cy="307777"/>
          </a:xfrm>
          <a:prstGeom prst="rect">
            <a:avLst/>
          </a:prstGeom>
        </p:spPr>
        <p:txBody>
          <a:bodyPr wrap="square">
            <a:spAutoFit/>
          </a:bodyPr>
          <a:lstStyle/>
          <a:p>
            <a:r>
              <a:rPr lang="en-US" sz="1400" b="1" dirty="0"/>
              <a:t>Jake’s </a:t>
            </a:r>
            <a:r>
              <a:rPr lang="en-US" sz="1400" b="1" dirty="0" err="1"/>
              <a:t>soymap</a:t>
            </a:r>
            <a:endParaRPr lang="en-US" sz="1400" b="1" dirty="0"/>
          </a:p>
        </p:txBody>
      </p:sp>
      <p:pic>
        <p:nvPicPr>
          <p:cNvPr id="8" name="Picture 7">
            <a:extLst>
              <a:ext uri="{FF2B5EF4-FFF2-40B4-BE49-F238E27FC236}">
                <a16:creationId xmlns:a16="http://schemas.microsoft.com/office/drawing/2014/main" id="{156B756A-FC4D-458C-9D45-888C756F397B}"/>
              </a:ext>
            </a:extLst>
          </p:cNvPr>
          <p:cNvPicPr>
            <a:picLocks noChangeAspect="1"/>
          </p:cNvPicPr>
          <p:nvPr/>
        </p:nvPicPr>
        <p:blipFill rotWithShape="1">
          <a:blip r:embed="rId4"/>
          <a:srcRect l="52632" t="58732" r="39412" b="16843"/>
          <a:stretch/>
        </p:blipFill>
        <p:spPr>
          <a:xfrm>
            <a:off x="7927135" y="2984070"/>
            <a:ext cx="1941694" cy="3352974"/>
          </a:xfrm>
          <a:prstGeom prst="rect">
            <a:avLst/>
          </a:prstGeom>
        </p:spPr>
      </p:pic>
    </p:spTree>
    <p:extLst>
      <p:ext uri="{BB962C8B-B14F-4D97-AF65-F5344CB8AC3E}">
        <p14:creationId xmlns:p14="http://schemas.microsoft.com/office/powerpoint/2010/main" val="15164254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719A28-5D76-4544-B968-80E920F499B0}"/>
              </a:ext>
            </a:extLst>
          </p:cNvPr>
          <p:cNvSpPr/>
          <p:nvPr/>
        </p:nvSpPr>
        <p:spPr>
          <a:xfrm>
            <a:off x="105688" y="0"/>
            <a:ext cx="4064867" cy="2339102"/>
          </a:xfrm>
          <a:prstGeom prst="rect">
            <a:avLst/>
          </a:prstGeom>
        </p:spPr>
        <p:txBody>
          <a:bodyPr wrap="square">
            <a:spAutoFit/>
          </a:bodyPr>
          <a:lstStyle/>
          <a:p>
            <a:r>
              <a:rPr lang="en-US" sz="1600" b="1" dirty="0"/>
              <a:t>Land classification accuracy for poly1 (</a:t>
            </a:r>
            <a:r>
              <a:rPr lang="en-US" sz="1600" b="1" dirty="0" err="1"/>
              <a:t>Piaui</a:t>
            </a:r>
            <a:r>
              <a:rPr lang="en-US" sz="1600" b="1" dirty="0"/>
              <a:t>)</a:t>
            </a:r>
          </a:p>
          <a:p>
            <a:endParaRPr lang="en-US" sz="1600" b="1" dirty="0"/>
          </a:p>
          <a:p>
            <a:r>
              <a:rPr lang="en-US" sz="1600" b="1" dirty="0"/>
              <a:t>Legend:</a:t>
            </a:r>
          </a:p>
          <a:p>
            <a:r>
              <a:rPr lang="en-US" sz="1600" dirty="0">
                <a:solidFill>
                  <a:schemeClr val="accent6">
                    <a:lumMod val="60000"/>
                    <a:lumOff val="40000"/>
                  </a:schemeClr>
                </a:solidFill>
              </a:rPr>
              <a:t>True SC = light green</a:t>
            </a:r>
          </a:p>
          <a:p>
            <a:r>
              <a:rPr lang="en-US" sz="1600" dirty="0">
                <a:solidFill>
                  <a:schemeClr val="accent6">
                    <a:lumMod val="50000"/>
                  </a:schemeClr>
                </a:solidFill>
              </a:rPr>
              <a:t>True DC = green</a:t>
            </a:r>
          </a:p>
          <a:p>
            <a:r>
              <a:rPr lang="en-US" sz="1600" dirty="0">
                <a:solidFill>
                  <a:srgbClr val="FF66FF"/>
                </a:solidFill>
              </a:rPr>
              <a:t>False SC = pink</a:t>
            </a:r>
          </a:p>
          <a:p>
            <a:r>
              <a:rPr lang="en-US" sz="1600" dirty="0">
                <a:solidFill>
                  <a:srgbClr val="FF0000"/>
                </a:solidFill>
              </a:rPr>
              <a:t>False DC = red</a:t>
            </a:r>
          </a:p>
          <a:p>
            <a:r>
              <a:rPr lang="en-US" sz="1600" dirty="0">
                <a:solidFill>
                  <a:srgbClr val="7030A0"/>
                </a:solidFill>
              </a:rPr>
              <a:t>False </a:t>
            </a:r>
            <a:r>
              <a:rPr lang="en-US" sz="1600" dirty="0" err="1">
                <a:solidFill>
                  <a:srgbClr val="7030A0"/>
                </a:solidFill>
              </a:rPr>
              <a:t>nonsoy</a:t>
            </a:r>
            <a:r>
              <a:rPr lang="en-US" sz="1600" dirty="0">
                <a:solidFill>
                  <a:srgbClr val="7030A0"/>
                </a:solidFill>
              </a:rPr>
              <a:t> </a:t>
            </a:r>
            <a:r>
              <a:rPr lang="en-US" sz="1600" dirty="0" err="1">
                <a:solidFill>
                  <a:srgbClr val="7030A0"/>
                </a:solidFill>
              </a:rPr>
              <a:t>agri</a:t>
            </a:r>
            <a:r>
              <a:rPr lang="en-US" sz="1600" dirty="0">
                <a:solidFill>
                  <a:srgbClr val="7030A0"/>
                </a:solidFill>
              </a:rPr>
              <a:t> = purple</a:t>
            </a:r>
          </a:p>
          <a:p>
            <a:r>
              <a:rPr lang="en-US" sz="1600" dirty="0">
                <a:solidFill>
                  <a:schemeClr val="accent3"/>
                </a:solidFill>
              </a:rPr>
              <a:t>False </a:t>
            </a:r>
            <a:r>
              <a:rPr lang="en-US" sz="1600" dirty="0" err="1">
                <a:solidFill>
                  <a:schemeClr val="accent3"/>
                </a:solidFill>
              </a:rPr>
              <a:t>agri</a:t>
            </a:r>
            <a:r>
              <a:rPr lang="en-US" sz="1600" dirty="0">
                <a:solidFill>
                  <a:schemeClr val="accent3"/>
                </a:solidFill>
              </a:rPr>
              <a:t> (actually natural) = gray</a:t>
            </a:r>
          </a:p>
        </p:txBody>
      </p:sp>
      <p:sp>
        <p:nvSpPr>
          <p:cNvPr id="3" name="Rectangle 2">
            <a:extLst>
              <a:ext uri="{FF2B5EF4-FFF2-40B4-BE49-F238E27FC236}">
                <a16:creationId xmlns:a16="http://schemas.microsoft.com/office/drawing/2014/main" id="{69D20FA4-4234-4414-9836-8107465D28B0}"/>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sp>
        <p:nvSpPr>
          <p:cNvPr id="5" name="Rectangle 4">
            <a:extLst>
              <a:ext uri="{FF2B5EF4-FFF2-40B4-BE49-F238E27FC236}">
                <a16:creationId xmlns:a16="http://schemas.microsoft.com/office/drawing/2014/main" id="{475E9635-666C-49D4-B26A-83B655FE3CFE}"/>
              </a:ext>
            </a:extLst>
          </p:cNvPr>
          <p:cNvSpPr/>
          <p:nvPr/>
        </p:nvSpPr>
        <p:spPr>
          <a:xfrm>
            <a:off x="1930883" y="2676293"/>
            <a:ext cx="952261" cy="307777"/>
          </a:xfrm>
          <a:prstGeom prst="rect">
            <a:avLst/>
          </a:prstGeom>
        </p:spPr>
        <p:txBody>
          <a:bodyPr wrap="square">
            <a:spAutoFit/>
          </a:bodyPr>
          <a:lstStyle/>
          <a:p>
            <a:r>
              <a:rPr lang="en-US" sz="1400" b="1" dirty="0" err="1"/>
              <a:t>Soymap</a:t>
            </a:r>
            <a:r>
              <a:rPr lang="en-US" sz="1400" b="1" dirty="0"/>
              <a:t> 1</a:t>
            </a:r>
          </a:p>
        </p:txBody>
      </p:sp>
      <p:sp>
        <p:nvSpPr>
          <p:cNvPr id="7" name="Rectangle 6">
            <a:extLst>
              <a:ext uri="{FF2B5EF4-FFF2-40B4-BE49-F238E27FC236}">
                <a16:creationId xmlns:a16="http://schemas.microsoft.com/office/drawing/2014/main" id="{E88EB95D-A675-4865-8F07-AC4D3599E45C}"/>
              </a:ext>
            </a:extLst>
          </p:cNvPr>
          <p:cNvSpPr/>
          <p:nvPr/>
        </p:nvSpPr>
        <p:spPr>
          <a:xfrm>
            <a:off x="8217758" y="2522403"/>
            <a:ext cx="1494263" cy="307777"/>
          </a:xfrm>
          <a:prstGeom prst="rect">
            <a:avLst/>
          </a:prstGeom>
        </p:spPr>
        <p:txBody>
          <a:bodyPr wrap="square">
            <a:spAutoFit/>
          </a:bodyPr>
          <a:lstStyle/>
          <a:p>
            <a:r>
              <a:rPr lang="en-US" sz="1400" b="1" dirty="0"/>
              <a:t>Jake’s </a:t>
            </a:r>
            <a:r>
              <a:rPr lang="en-US" sz="1400" b="1" dirty="0" err="1"/>
              <a:t>soymap</a:t>
            </a:r>
            <a:endParaRPr lang="en-US" sz="1400" b="1" dirty="0"/>
          </a:p>
        </p:txBody>
      </p:sp>
      <p:pic>
        <p:nvPicPr>
          <p:cNvPr id="8" name="Picture 7">
            <a:extLst>
              <a:ext uri="{FF2B5EF4-FFF2-40B4-BE49-F238E27FC236}">
                <a16:creationId xmlns:a16="http://schemas.microsoft.com/office/drawing/2014/main" id="{90B36DDE-79DA-45E7-A053-7ECFE2EC3098}"/>
              </a:ext>
            </a:extLst>
          </p:cNvPr>
          <p:cNvPicPr>
            <a:picLocks noChangeAspect="1"/>
          </p:cNvPicPr>
          <p:nvPr/>
        </p:nvPicPr>
        <p:blipFill rotWithShape="1">
          <a:blip r:embed="rId2"/>
          <a:srcRect l="12805" t="39024" r="58384" b="10895"/>
          <a:stretch/>
        </p:blipFill>
        <p:spPr>
          <a:xfrm>
            <a:off x="754427" y="2999678"/>
            <a:ext cx="3512635" cy="3434576"/>
          </a:xfrm>
          <a:prstGeom prst="rect">
            <a:avLst/>
          </a:prstGeom>
        </p:spPr>
      </p:pic>
      <p:sp>
        <p:nvSpPr>
          <p:cNvPr id="9" name="Rectangle 8">
            <a:extLst>
              <a:ext uri="{FF2B5EF4-FFF2-40B4-BE49-F238E27FC236}">
                <a16:creationId xmlns:a16="http://schemas.microsoft.com/office/drawing/2014/main" id="{397846FC-2623-4A23-88C4-A9D691A68E9F}"/>
              </a:ext>
            </a:extLst>
          </p:cNvPr>
          <p:cNvSpPr/>
          <p:nvPr/>
        </p:nvSpPr>
        <p:spPr>
          <a:xfrm>
            <a:off x="7823749" y="4382424"/>
            <a:ext cx="3227109" cy="307777"/>
          </a:xfrm>
          <a:prstGeom prst="rect">
            <a:avLst/>
          </a:prstGeom>
        </p:spPr>
        <p:txBody>
          <a:bodyPr wrap="square">
            <a:spAutoFit/>
          </a:bodyPr>
          <a:lstStyle/>
          <a:p>
            <a:r>
              <a:rPr lang="en-US" sz="1400" dirty="0"/>
              <a:t>(Jake’s </a:t>
            </a:r>
            <a:r>
              <a:rPr lang="en-US" sz="1400" dirty="0" err="1"/>
              <a:t>soymap</a:t>
            </a:r>
            <a:r>
              <a:rPr lang="en-US" sz="1400" dirty="0"/>
              <a:t> doesn’t contain 2018)</a:t>
            </a:r>
          </a:p>
        </p:txBody>
      </p:sp>
    </p:spTree>
    <p:extLst>
      <p:ext uri="{BB962C8B-B14F-4D97-AF65-F5344CB8AC3E}">
        <p14:creationId xmlns:p14="http://schemas.microsoft.com/office/powerpoint/2010/main" val="601421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719A28-5D76-4544-B968-80E920F499B0}"/>
              </a:ext>
            </a:extLst>
          </p:cNvPr>
          <p:cNvSpPr/>
          <p:nvPr/>
        </p:nvSpPr>
        <p:spPr>
          <a:xfrm>
            <a:off x="105688" y="0"/>
            <a:ext cx="4064867" cy="2339102"/>
          </a:xfrm>
          <a:prstGeom prst="rect">
            <a:avLst/>
          </a:prstGeom>
        </p:spPr>
        <p:txBody>
          <a:bodyPr wrap="square">
            <a:spAutoFit/>
          </a:bodyPr>
          <a:lstStyle/>
          <a:p>
            <a:r>
              <a:rPr lang="en-US" sz="1600" b="1" dirty="0"/>
              <a:t>Land classification accuracy for poly5 (MT)</a:t>
            </a:r>
          </a:p>
          <a:p>
            <a:endParaRPr lang="en-US" sz="1600" b="1" dirty="0"/>
          </a:p>
          <a:p>
            <a:r>
              <a:rPr lang="en-US" sz="1600" b="1" dirty="0"/>
              <a:t>Legend:</a:t>
            </a:r>
          </a:p>
          <a:p>
            <a:r>
              <a:rPr lang="en-US" sz="1600" dirty="0">
                <a:solidFill>
                  <a:schemeClr val="accent6">
                    <a:lumMod val="60000"/>
                    <a:lumOff val="40000"/>
                  </a:schemeClr>
                </a:solidFill>
              </a:rPr>
              <a:t>True SC = light green</a:t>
            </a:r>
          </a:p>
          <a:p>
            <a:r>
              <a:rPr lang="en-US" sz="1600" dirty="0">
                <a:solidFill>
                  <a:schemeClr val="accent6">
                    <a:lumMod val="50000"/>
                  </a:schemeClr>
                </a:solidFill>
              </a:rPr>
              <a:t>True DC = green</a:t>
            </a:r>
          </a:p>
          <a:p>
            <a:r>
              <a:rPr lang="en-US" sz="1600" dirty="0">
                <a:solidFill>
                  <a:srgbClr val="FF66FF"/>
                </a:solidFill>
              </a:rPr>
              <a:t>False SC = pink</a:t>
            </a:r>
          </a:p>
          <a:p>
            <a:r>
              <a:rPr lang="en-US" sz="1600" dirty="0">
                <a:solidFill>
                  <a:srgbClr val="FF0000"/>
                </a:solidFill>
              </a:rPr>
              <a:t>False DC = red</a:t>
            </a:r>
          </a:p>
          <a:p>
            <a:r>
              <a:rPr lang="en-US" sz="1600" dirty="0">
                <a:solidFill>
                  <a:srgbClr val="7030A0"/>
                </a:solidFill>
              </a:rPr>
              <a:t>False </a:t>
            </a:r>
            <a:r>
              <a:rPr lang="en-US" sz="1600" dirty="0" err="1">
                <a:solidFill>
                  <a:srgbClr val="7030A0"/>
                </a:solidFill>
              </a:rPr>
              <a:t>nonsoy</a:t>
            </a:r>
            <a:r>
              <a:rPr lang="en-US" sz="1600" dirty="0">
                <a:solidFill>
                  <a:srgbClr val="7030A0"/>
                </a:solidFill>
              </a:rPr>
              <a:t> </a:t>
            </a:r>
            <a:r>
              <a:rPr lang="en-US" sz="1600" dirty="0" err="1">
                <a:solidFill>
                  <a:srgbClr val="7030A0"/>
                </a:solidFill>
              </a:rPr>
              <a:t>agri</a:t>
            </a:r>
            <a:r>
              <a:rPr lang="en-US" sz="1600" dirty="0">
                <a:solidFill>
                  <a:srgbClr val="7030A0"/>
                </a:solidFill>
              </a:rPr>
              <a:t> = purple</a:t>
            </a:r>
          </a:p>
          <a:p>
            <a:r>
              <a:rPr lang="en-US" sz="1600" dirty="0">
                <a:solidFill>
                  <a:schemeClr val="accent3"/>
                </a:solidFill>
              </a:rPr>
              <a:t>False </a:t>
            </a:r>
            <a:r>
              <a:rPr lang="en-US" sz="1600" dirty="0" err="1">
                <a:solidFill>
                  <a:schemeClr val="accent3"/>
                </a:solidFill>
              </a:rPr>
              <a:t>agri</a:t>
            </a:r>
            <a:r>
              <a:rPr lang="en-US" sz="1600" dirty="0">
                <a:solidFill>
                  <a:schemeClr val="accent3"/>
                </a:solidFill>
              </a:rPr>
              <a:t> (actually natural) = gray</a:t>
            </a:r>
          </a:p>
        </p:txBody>
      </p:sp>
      <p:sp>
        <p:nvSpPr>
          <p:cNvPr id="3" name="Rectangle 2">
            <a:extLst>
              <a:ext uri="{FF2B5EF4-FFF2-40B4-BE49-F238E27FC236}">
                <a16:creationId xmlns:a16="http://schemas.microsoft.com/office/drawing/2014/main" id="{69D20FA4-4234-4414-9836-8107465D28B0}"/>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sp>
        <p:nvSpPr>
          <p:cNvPr id="5" name="Rectangle 4">
            <a:extLst>
              <a:ext uri="{FF2B5EF4-FFF2-40B4-BE49-F238E27FC236}">
                <a16:creationId xmlns:a16="http://schemas.microsoft.com/office/drawing/2014/main" id="{475E9635-666C-49D4-B26A-83B655FE3CFE}"/>
              </a:ext>
            </a:extLst>
          </p:cNvPr>
          <p:cNvSpPr/>
          <p:nvPr/>
        </p:nvSpPr>
        <p:spPr>
          <a:xfrm>
            <a:off x="1930881" y="2390815"/>
            <a:ext cx="952261" cy="307777"/>
          </a:xfrm>
          <a:prstGeom prst="rect">
            <a:avLst/>
          </a:prstGeom>
        </p:spPr>
        <p:txBody>
          <a:bodyPr wrap="square">
            <a:spAutoFit/>
          </a:bodyPr>
          <a:lstStyle/>
          <a:p>
            <a:r>
              <a:rPr lang="en-US" sz="1400" b="1" dirty="0" err="1"/>
              <a:t>Soymap</a:t>
            </a:r>
            <a:r>
              <a:rPr lang="en-US" sz="1400" b="1" dirty="0"/>
              <a:t> 1</a:t>
            </a:r>
          </a:p>
        </p:txBody>
      </p:sp>
      <p:sp>
        <p:nvSpPr>
          <p:cNvPr id="7" name="Rectangle 6">
            <a:extLst>
              <a:ext uri="{FF2B5EF4-FFF2-40B4-BE49-F238E27FC236}">
                <a16:creationId xmlns:a16="http://schemas.microsoft.com/office/drawing/2014/main" id="{E88EB95D-A675-4865-8F07-AC4D3599E45C}"/>
              </a:ext>
            </a:extLst>
          </p:cNvPr>
          <p:cNvSpPr/>
          <p:nvPr/>
        </p:nvSpPr>
        <p:spPr>
          <a:xfrm>
            <a:off x="8217756" y="2390814"/>
            <a:ext cx="1494263" cy="307777"/>
          </a:xfrm>
          <a:prstGeom prst="rect">
            <a:avLst/>
          </a:prstGeom>
        </p:spPr>
        <p:txBody>
          <a:bodyPr wrap="square">
            <a:spAutoFit/>
          </a:bodyPr>
          <a:lstStyle/>
          <a:p>
            <a:r>
              <a:rPr lang="en-US" sz="1400" b="1" dirty="0"/>
              <a:t>Jake’s </a:t>
            </a:r>
            <a:r>
              <a:rPr lang="en-US" sz="1400" b="1" dirty="0" err="1"/>
              <a:t>soymap</a:t>
            </a:r>
            <a:endParaRPr lang="en-US" sz="1400" b="1" dirty="0"/>
          </a:p>
        </p:txBody>
      </p:sp>
      <p:pic>
        <p:nvPicPr>
          <p:cNvPr id="6" name="Picture 5">
            <a:extLst>
              <a:ext uri="{FF2B5EF4-FFF2-40B4-BE49-F238E27FC236}">
                <a16:creationId xmlns:a16="http://schemas.microsoft.com/office/drawing/2014/main" id="{2A36658C-3FAE-460B-B649-05B7B9DEA0D3}"/>
              </a:ext>
            </a:extLst>
          </p:cNvPr>
          <p:cNvPicPr>
            <a:picLocks noChangeAspect="1"/>
          </p:cNvPicPr>
          <p:nvPr/>
        </p:nvPicPr>
        <p:blipFill rotWithShape="1">
          <a:blip r:embed="rId2"/>
          <a:srcRect l="28994" t="41267" r="33780" b="8293"/>
          <a:stretch/>
        </p:blipFill>
        <p:spPr>
          <a:xfrm>
            <a:off x="210705" y="2698592"/>
            <a:ext cx="4538547" cy="3459108"/>
          </a:xfrm>
          <a:prstGeom prst="rect">
            <a:avLst/>
          </a:prstGeom>
        </p:spPr>
      </p:pic>
      <p:pic>
        <p:nvPicPr>
          <p:cNvPr id="9" name="Picture 8">
            <a:extLst>
              <a:ext uri="{FF2B5EF4-FFF2-40B4-BE49-F238E27FC236}">
                <a16:creationId xmlns:a16="http://schemas.microsoft.com/office/drawing/2014/main" id="{82A58B4D-B7B3-45F9-91D8-901510335B6B}"/>
              </a:ext>
            </a:extLst>
          </p:cNvPr>
          <p:cNvPicPr>
            <a:picLocks noChangeAspect="1"/>
          </p:cNvPicPr>
          <p:nvPr/>
        </p:nvPicPr>
        <p:blipFill rotWithShape="1">
          <a:blip r:embed="rId3"/>
          <a:srcRect l="34207" t="43883" r="28567" b="6666"/>
          <a:stretch/>
        </p:blipFill>
        <p:spPr>
          <a:xfrm>
            <a:off x="6628706" y="2698591"/>
            <a:ext cx="4629363" cy="3459108"/>
          </a:xfrm>
          <a:prstGeom prst="rect">
            <a:avLst/>
          </a:prstGeom>
        </p:spPr>
      </p:pic>
    </p:spTree>
    <p:extLst>
      <p:ext uri="{BB962C8B-B14F-4D97-AF65-F5344CB8AC3E}">
        <p14:creationId xmlns:p14="http://schemas.microsoft.com/office/powerpoint/2010/main" val="23112466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AA4BC30-73CF-4BB9-A233-171FCE3FDF13}"/>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sp>
        <p:nvSpPr>
          <p:cNvPr id="3" name="Rectangle 2">
            <a:extLst>
              <a:ext uri="{FF2B5EF4-FFF2-40B4-BE49-F238E27FC236}">
                <a16:creationId xmlns:a16="http://schemas.microsoft.com/office/drawing/2014/main" id="{E4E52D05-C376-44BB-8F52-A69E1354FC33}"/>
              </a:ext>
            </a:extLst>
          </p:cNvPr>
          <p:cNvSpPr/>
          <p:nvPr/>
        </p:nvSpPr>
        <p:spPr>
          <a:xfrm>
            <a:off x="105688" y="0"/>
            <a:ext cx="10205465" cy="338554"/>
          </a:xfrm>
          <a:prstGeom prst="rect">
            <a:avLst/>
          </a:prstGeom>
        </p:spPr>
        <p:txBody>
          <a:bodyPr wrap="square">
            <a:spAutoFit/>
          </a:bodyPr>
          <a:lstStyle/>
          <a:p>
            <a:r>
              <a:rPr lang="en-US" sz="1600" b="1" dirty="0"/>
              <a:t>Planting (first crop) range error (days between estimate and nearest validation data point)</a:t>
            </a:r>
          </a:p>
        </p:txBody>
      </p:sp>
      <p:sp>
        <p:nvSpPr>
          <p:cNvPr id="4" name="Rectangle 3">
            <a:extLst>
              <a:ext uri="{FF2B5EF4-FFF2-40B4-BE49-F238E27FC236}">
                <a16:creationId xmlns:a16="http://schemas.microsoft.com/office/drawing/2014/main" id="{A8E87CB2-0282-4705-ADCC-F0C8B2C5E447}"/>
              </a:ext>
            </a:extLst>
          </p:cNvPr>
          <p:cNvSpPr/>
          <p:nvPr/>
        </p:nvSpPr>
        <p:spPr>
          <a:xfrm>
            <a:off x="9075490" y="994462"/>
            <a:ext cx="1226618" cy="369332"/>
          </a:xfrm>
          <a:prstGeom prst="rect">
            <a:avLst/>
          </a:prstGeom>
        </p:spPr>
        <p:txBody>
          <a:bodyPr wrap="none">
            <a:spAutoFit/>
          </a:bodyPr>
          <a:lstStyle/>
          <a:p>
            <a:r>
              <a:rPr lang="en-US" b="1" dirty="0"/>
              <a:t>poly5 (MT)</a:t>
            </a:r>
          </a:p>
        </p:txBody>
      </p:sp>
      <p:pic>
        <p:nvPicPr>
          <p:cNvPr id="5" name="Picture 4">
            <a:extLst>
              <a:ext uri="{FF2B5EF4-FFF2-40B4-BE49-F238E27FC236}">
                <a16:creationId xmlns:a16="http://schemas.microsoft.com/office/drawing/2014/main" id="{E012D3D8-AD50-4995-AE57-ECF8DCC09CA2}"/>
              </a:ext>
            </a:extLst>
          </p:cNvPr>
          <p:cNvPicPr>
            <a:picLocks noChangeAspect="1"/>
          </p:cNvPicPr>
          <p:nvPr/>
        </p:nvPicPr>
        <p:blipFill rotWithShape="1">
          <a:blip r:embed="rId2"/>
          <a:srcRect l="33384" t="28781" r="29482" b="7154"/>
          <a:stretch/>
        </p:blipFill>
        <p:spPr>
          <a:xfrm>
            <a:off x="7425101" y="1628077"/>
            <a:ext cx="4527396" cy="4393580"/>
          </a:xfrm>
          <a:prstGeom prst="rect">
            <a:avLst/>
          </a:prstGeom>
        </p:spPr>
      </p:pic>
      <p:sp>
        <p:nvSpPr>
          <p:cNvPr id="6" name="Rectangle 5">
            <a:extLst>
              <a:ext uri="{FF2B5EF4-FFF2-40B4-BE49-F238E27FC236}">
                <a16:creationId xmlns:a16="http://schemas.microsoft.com/office/drawing/2014/main" id="{4F4656DB-174A-494E-8993-DB7DD14C5CA4}"/>
              </a:ext>
            </a:extLst>
          </p:cNvPr>
          <p:cNvSpPr/>
          <p:nvPr/>
        </p:nvSpPr>
        <p:spPr>
          <a:xfrm>
            <a:off x="1320691" y="994462"/>
            <a:ext cx="1383712" cy="369332"/>
          </a:xfrm>
          <a:prstGeom prst="rect">
            <a:avLst/>
          </a:prstGeom>
        </p:spPr>
        <p:txBody>
          <a:bodyPr wrap="none">
            <a:spAutoFit/>
          </a:bodyPr>
          <a:lstStyle/>
          <a:p>
            <a:r>
              <a:rPr lang="en-US" b="1" dirty="0"/>
              <a:t>poly1 (</a:t>
            </a:r>
            <a:r>
              <a:rPr lang="en-US" b="1" dirty="0" err="1"/>
              <a:t>Piaui</a:t>
            </a:r>
            <a:r>
              <a:rPr lang="en-US" b="1" dirty="0"/>
              <a:t>)</a:t>
            </a:r>
          </a:p>
        </p:txBody>
      </p:sp>
      <p:sp>
        <p:nvSpPr>
          <p:cNvPr id="7" name="Rectangle 6">
            <a:extLst>
              <a:ext uri="{FF2B5EF4-FFF2-40B4-BE49-F238E27FC236}">
                <a16:creationId xmlns:a16="http://schemas.microsoft.com/office/drawing/2014/main" id="{BFDB07CF-A8C3-491C-8156-B1E0AB405AD6}"/>
              </a:ext>
            </a:extLst>
          </p:cNvPr>
          <p:cNvSpPr/>
          <p:nvPr/>
        </p:nvSpPr>
        <p:spPr>
          <a:xfrm>
            <a:off x="4994805" y="994462"/>
            <a:ext cx="1447832" cy="369332"/>
          </a:xfrm>
          <a:prstGeom prst="rect">
            <a:avLst/>
          </a:prstGeom>
        </p:spPr>
        <p:txBody>
          <a:bodyPr wrap="none">
            <a:spAutoFit/>
          </a:bodyPr>
          <a:lstStyle/>
          <a:p>
            <a:r>
              <a:rPr lang="en-US" b="1" dirty="0"/>
              <a:t>poly3 (Bahia)</a:t>
            </a:r>
          </a:p>
        </p:txBody>
      </p:sp>
      <p:pic>
        <p:nvPicPr>
          <p:cNvPr id="8" name="Picture 7">
            <a:extLst>
              <a:ext uri="{FF2B5EF4-FFF2-40B4-BE49-F238E27FC236}">
                <a16:creationId xmlns:a16="http://schemas.microsoft.com/office/drawing/2014/main" id="{57DBE989-9BEA-4255-B28F-02B6D3B42E26}"/>
              </a:ext>
            </a:extLst>
          </p:cNvPr>
          <p:cNvPicPr>
            <a:picLocks noChangeAspect="1"/>
          </p:cNvPicPr>
          <p:nvPr/>
        </p:nvPicPr>
        <p:blipFill rotWithShape="1">
          <a:blip r:embed="rId3"/>
          <a:srcRect l="35854" t="37723" r="35061" b="4488"/>
          <a:stretch/>
        </p:blipFill>
        <p:spPr>
          <a:xfrm>
            <a:off x="239503" y="1628077"/>
            <a:ext cx="3546088" cy="3963141"/>
          </a:xfrm>
          <a:prstGeom prst="rect">
            <a:avLst/>
          </a:prstGeom>
        </p:spPr>
      </p:pic>
      <p:pic>
        <p:nvPicPr>
          <p:cNvPr id="9" name="Picture 8">
            <a:extLst>
              <a:ext uri="{FF2B5EF4-FFF2-40B4-BE49-F238E27FC236}">
                <a16:creationId xmlns:a16="http://schemas.microsoft.com/office/drawing/2014/main" id="{5AAFC717-7574-456D-995D-7C38E0D8FFBA}"/>
              </a:ext>
            </a:extLst>
          </p:cNvPr>
          <p:cNvPicPr>
            <a:picLocks noChangeAspect="1"/>
          </p:cNvPicPr>
          <p:nvPr/>
        </p:nvPicPr>
        <p:blipFill rotWithShape="1">
          <a:blip r:embed="rId4"/>
          <a:srcRect l="43902" t="37561" r="34695" b="12722"/>
          <a:stretch/>
        </p:blipFill>
        <p:spPr>
          <a:xfrm>
            <a:off x="4259768" y="1628077"/>
            <a:ext cx="2917906" cy="3812791"/>
          </a:xfrm>
          <a:prstGeom prst="rect">
            <a:avLst/>
          </a:prstGeom>
        </p:spPr>
      </p:pic>
    </p:spTree>
    <p:extLst>
      <p:ext uri="{BB962C8B-B14F-4D97-AF65-F5344CB8AC3E}">
        <p14:creationId xmlns:p14="http://schemas.microsoft.com/office/powerpoint/2010/main" val="31475002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AA4BC30-73CF-4BB9-A233-171FCE3FDF13}"/>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sp>
        <p:nvSpPr>
          <p:cNvPr id="3" name="Rectangle 2">
            <a:extLst>
              <a:ext uri="{FF2B5EF4-FFF2-40B4-BE49-F238E27FC236}">
                <a16:creationId xmlns:a16="http://schemas.microsoft.com/office/drawing/2014/main" id="{E4E52D05-C376-44BB-8F52-A69E1354FC33}"/>
              </a:ext>
            </a:extLst>
          </p:cNvPr>
          <p:cNvSpPr/>
          <p:nvPr/>
        </p:nvSpPr>
        <p:spPr>
          <a:xfrm>
            <a:off x="105689" y="0"/>
            <a:ext cx="7722467" cy="338554"/>
          </a:xfrm>
          <a:prstGeom prst="rect">
            <a:avLst/>
          </a:prstGeom>
        </p:spPr>
        <p:txBody>
          <a:bodyPr wrap="square">
            <a:spAutoFit/>
          </a:bodyPr>
          <a:lstStyle/>
          <a:p>
            <a:r>
              <a:rPr lang="en-US" sz="1600" b="1" dirty="0"/>
              <a:t>Harvest (first crop) range error (days between estimate and nearest validation data point)</a:t>
            </a:r>
          </a:p>
        </p:txBody>
      </p:sp>
      <p:sp>
        <p:nvSpPr>
          <p:cNvPr id="4" name="Rectangle 3">
            <a:extLst>
              <a:ext uri="{FF2B5EF4-FFF2-40B4-BE49-F238E27FC236}">
                <a16:creationId xmlns:a16="http://schemas.microsoft.com/office/drawing/2014/main" id="{A8E87CB2-0282-4705-ADCC-F0C8B2C5E447}"/>
              </a:ext>
            </a:extLst>
          </p:cNvPr>
          <p:cNvSpPr/>
          <p:nvPr/>
        </p:nvSpPr>
        <p:spPr>
          <a:xfrm>
            <a:off x="9099403" y="840575"/>
            <a:ext cx="1226618" cy="369332"/>
          </a:xfrm>
          <a:prstGeom prst="rect">
            <a:avLst/>
          </a:prstGeom>
        </p:spPr>
        <p:txBody>
          <a:bodyPr wrap="none">
            <a:spAutoFit/>
          </a:bodyPr>
          <a:lstStyle/>
          <a:p>
            <a:r>
              <a:rPr lang="en-US" b="1" dirty="0"/>
              <a:t>poly5 (MT)</a:t>
            </a:r>
          </a:p>
        </p:txBody>
      </p:sp>
      <p:pic>
        <p:nvPicPr>
          <p:cNvPr id="6" name="Picture 5">
            <a:extLst>
              <a:ext uri="{FF2B5EF4-FFF2-40B4-BE49-F238E27FC236}">
                <a16:creationId xmlns:a16="http://schemas.microsoft.com/office/drawing/2014/main" id="{E1DD2B42-CAE2-4E4E-B245-D114BBE50C46}"/>
              </a:ext>
            </a:extLst>
          </p:cNvPr>
          <p:cNvPicPr>
            <a:picLocks noChangeAspect="1"/>
          </p:cNvPicPr>
          <p:nvPr/>
        </p:nvPicPr>
        <p:blipFill rotWithShape="1">
          <a:blip r:embed="rId2"/>
          <a:srcRect l="33506" t="30407" r="29665" b="7805"/>
          <a:stretch/>
        </p:blipFill>
        <p:spPr>
          <a:xfrm>
            <a:off x="7467600" y="1510990"/>
            <a:ext cx="4490225" cy="4237463"/>
          </a:xfrm>
          <a:prstGeom prst="rect">
            <a:avLst/>
          </a:prstGeom>
        </p:spPr>
      </p:pic>
      <p:sp>
        <p:nvSpPr>
          <p:cNvPr id="7" name="Rectangle 6">
            <a:extLst>
              <a:ext uri="{FF2B5EF4-FFF2-40B4-BE49-F238E27FC236}">
                <a16:creationId xmlns:a16="http://schemas.microsoft.com/office/drawing/2014/main" id="{FFF61144-10ED-4C22-B3BF-14862A5C7E74}"/>
              </a:ext>
            </a:extLst>
          </p:cNvPr>
          <p:cNvSpPr/>
          <p:nvPr/>
        </p:nvSpPr>
        <p:spPr>
          <a:xfrm>
            <a:off x="1021716" y="840575"/>
            <a:ext cx="1383712" cy="369332"/>
          </a:xfrm>
          <a:prstGeom prst="rect">
            <a:avLst/>
          </a:prstGeom>
        </p:spPr>
        <p:txBody>
          <a:bodyPr wrap="none">
            <a:spAutoFit/>
          </a:bodyPr>
          <a:lstStyle/>
          <a:p>
            <a:r>
              <a:rPr lang="en-US" b="1" dirty="0"/>
              <a:t>poly1 (</a:t>
            </a:r>
            <a:r>
              <a:rPr lang="en-US" b="1" dirty="0" err="1"/>
              <a:t>Piaui</a:t>
            </a:r>
            <a:r>
              <a:rPr lang="en-US" b="1" dirty="0"/>
              <a:t>)</a:t>
            </a:r>
          </a:p>
        </p:txBody>
      </p:sp>
      <p:sp>
        <p:nvSpPr>
          <p:cNvPr id="8" name="Rectangle 7">
            <a:extLst>
              <a:ext uri="{FF2B5EF4-FFF2-40B4-BE49-F238E27FC236}">
                <a16:creationId xmlns:a16="http://schemas.microsoft.com/office/drawing/2014/main" id="{0A7BD3EF-1494-4534-9AAB-CC0952A1AD5B}"/>
              </a:ext>
            </a:extLst>
          </p:cNvPr>
          <p:cNvSpPr/>
          <p:nvPr/>
        </p:nvSpPr>
        <p:spPr>
          <a:xfrm>
            <a:off x="4870280" y="840575"/>
            <a:ext cx="1447832" cy="369332"/>
          </a:xfrm>
          <a:prstGeom prst="rect">
            <a:avLst/>
          </a:prstGeom>
        </p:spPr>
        <p:txBody>
          <a:bodyPr wrap="none">
            <a:spAutoFit/>
          </a:bodyPr>
          <a:lstStyle/>
          <a:p>
            <a:r>
              <a:rPr lang="en-US" b="1" dirty="0"/>
              <a:t>poly3 (Bahia)</a:t>
            </a:r>
          </a:p>
        </p:txBody>
      </p:sp>
      <p:pic>
        <p:nvPicPr>
          <p:cNvPr id="9" name="Picture 8">
            <a:extLst>
              <a:ext uri="{FF2B5EF4-FFF2-40B4-BE49-F238E27FC236}">
                <a16:creationId xmlns:a16="http://schemas.microsoft.com/office/drawing/2014/main" id="{F9901B65-463B-4C78-A9CB-6C66020FAE9F}"/>
              </a:ext>
            </a:extLst>
          </p:cNvPr>
          <p:cNvPicPr>
            <a:picLocks noChangeAspect="1"/>
          </p:cNvPicPr>
          <p:nvPr/>
        </p:nvPicPr>
        <p:blipFill rotWithShape="1">
          <a:blip r:embed="rId3"/>
          <a:srcRect l="36830" t="38211" r="34878" b="5854"/>
          <a:stretch/>
        </p:blipFill>
        <p:spPr>
          <a:xfrm>
            <a:off x="105689" y="1510990"/>
            <a:ext cx="3449442" cy="3836020"/>
          </a:xfrm>
          <a:prstGeom prst="rect">
            <a:avLst/>
          </a:prstGeom>
        </p:spPr>
      </p:pic>
      <p:pic>
        <p:nvPicPr>
          <p:cNvPr id="10" name="Picture 9">
            <a:extLst>
              <a:ext uri="{FF2B5EF4-FFF2-40B4-BE49-F238E27FC236}">
                <a16:creationId xmlns:a16="http://schemas.microsoft.com/office/drawing/2014/main" id="{5F588875-DEBF-4FD9-AB36-F09C99099058}"/>
              </a:ext>
            </a:extLst>
          </p:cNvPr>
          <p:cNvPicPr>
            <a:picLocks noChangeAspect="1"/>
          </p:cNvPicPr>
          <p:nvPr/>
        </p:nvPicPr>
        <p:blipFill rotWithShape="1">
          <a:blip r:embed="rId4"/>
          <a:srcRect l="44817" t="38211" r="35793" b="12256"/>
          <a:stretch/>
        </p:blipFill>
        <p:spPr>
          <a:xfrm>
            <a:off x="4259766" y="1510990"/>
            <a:ext cx="2631688" cy="3781444"/>
          </a:xfrm>
          <a:prstGeom prst="rect">
            <a:avLst/>
          </a:prstGeom>
        </p:spPr>
      </p:pic>
    </p:spTree>
    <p:extLst>
      <p:ext uri="{BB962C8B-B14F-4D97-AF65-F5344CB8AC3E}">
        <p14:creationId xmlns:p14="http://schemas.microsoft.com/office/powerpoint/2010/main" val="23494838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AA4BC30-73CF-4BB9-A233-171FCE3FDF13}"/>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sp>
        <p:nvSpPr>
          <p:cNvPr id="3" name="Rectangle 2">
            <a:extLst>
              <a:ext uri="{FF2B5EF4-FFF2-40B4-BE49-F238E27FC236}">
                <a16:creationId xmlns:a16="http://schemas.microsoft.com/office/drawing/2014/main" id="{E4E52D05-C376-44BB-8F52-A69E1354FC33}"/>
              </a:ext>
            </a:extLst>
          </p:cNvPr>
          <p:cNvSpPr/>
          <p:nvPr/>
        </p:nvSpPr>
        <p:spPr>
          <a:xfrm>
            <a:off x="105689" y="0"/>
            <a:ext cx="11893023" cy="2585323"/>
          </a:xfrm>
          <a:prstGeom prst="rect">
            <a:avLst/>
          </a:prstGeom>
        </p:spPr>
        <p:txBody>
          <a:bodyPr wrap="square">
            <a:spAutoFit/>
          </a:bodyPr>
          <a:lstStyle/>
          <a:p>
            <a:r>
              <a:rPr lang="en-US" b="1" dirty="0"/>
              <a:t>Takeaways</a:t>
            </a:r>
          </a:p>
          <a:p>
            <a:endParaRPr lang="en-US" b="1" dirty="0"/>
          </a:p>
          <a:p>
            <a:pPr marL="285750" indent="-285750">
              <a:buFont typeface="Arial" panose="020B0604020202020204" pitchFamily="34" charset="0"/>
              <a:buChar char="•"/>
            </a:pPr>
            <a:r>
              <a:rPr lang="en-US" dirty="0"/>
              <a:t>Jake’s method doesn’t separate SC/DC as well as my </a:t>
            </a:r>
            <a:r>
              <a:rPr lang="en-US" dirty="0" err="1"/>
              <a:t>soymap</a:t>
            </a:r>
            <a:r>
              <a:rPr lang="en-US" dirty="0"/>
              <a:t> in both MT and </a:t>
            </a:r>
            <a:r>
              <a:rPr lang="en-US" dirty="0" err="1"/>
              <a:t>Matopiba</a:t>
            </a:r>
            <a:endParaRPr lang="en-US" dirty="0"/>
          </a:p>
          <a:p>
            <a:pPr marL="285750" indent="-285750">
              <a:buFont typeface="Arial" panose="020B0604020202020204" pitchFamily="34" charset="0"/>
              <a:buChar char="•"/>
            </a:pPr>
            <a:r>
              <a:rPr lang="en-US" dirty="0"/>
              <a:t>Jake’s method seems to do better with soy vs </a:t>
            </a:r>
            <a:r>
              <a:rPr lang="en-US" dirty="0" err="1"/>
              <a:t>nonsoy</a:t>
            </a:r>
            <a:r>
              <a:rPr lang="en-US" dirty="0"/>
              <a:t> </a:t>
            </a:r>
            <a:r>
              <a:rPr lang="en-US" dirty="0" err="1"/>
              <a:t>agri</a:t>
            </a:r>
            <a:r>
              <a:rPr lang="en-US" dirty="0"/>
              <a:t> separation in </a:t>
            </a:r>
            <a:r>
              <a:rPr lang="en-US" dirty="0" err="1"/>
              <a:t>Matopiba</a:t>
            </a:r>
            <a:r>
              <a:rPr lang="en-US" dirty="0"/>
              <a:t>, but that was just one field</a:t>
            </a:r>
          </a:p>
          <a:p>
            <a:pPr marL="285750" indent="-285750">
              <a:buFont typeface="Arial" panose="020B0604020202020204" pitchFamily="34" charset="0"/>
              <a:buChar char="•"/>
            </a:pPr>
            <a:r>
              <a:rPr lang="en-US" dirty="0" err="1"/>
              <a:t>Matopiba</a:t>
            </a:r>
            <a:r>
              <a:rPr lang="en-US" dirty="0"/>
              <a:t> has significant SC/DC separation challenges – next step: use </a:t>
            </a:r>
            <a:r>
              <a:rPr lang="en-US" dirty="0" err="1"/>
              <a:t>Matopiba</a:t>
            </a:r>
            <a:r>
              <a:rPr lang="en-US" dirty="0"/>
              <a:t> survey polys to generate more SC/DC training data. Do it in 2017 to compare my </a:t>
            </a:r>
            <a:r>
              <a:rPr lang="en-US" dirty="0" err="1"/>
              <a:t>soymap</a:t>
            </a:r>
            <a:r>
              <a:rPr lang="en-US" dirty="0"/>
              <a:t> to Jake’s </a:t>
            </a:r>
            <a:r>
              <a:rPr lang="en-US" dirty="0" err="1"/>
              <a:t>soymap</a:t>
            </a:r>
            <a:r>
              <a:rPr lang="en-US" dirty="0"/>
              <a:t> performance.</a:t>
            </a:r>
          </a:p>
          <a:p>
            <a:pPr marL="285750" indent="-285750">
              <a:buFont typeface="Arial" panose="020B0604020202020204" pitchFamily="34" charset="0"/>
              <a:buChar char="•"/>
            </a:pPr>
            <a:r>
              <a:rPr lang="en-US" dirty="0"/>
              <a:t>Accuracy of crop timing estimates doesn’t directly correspond to accuracy of land use map, so land use map is more to separate SC/DC behavior, not to improve the pixel level estimates themselves</a:t>
            </a:r>
          </a:p>
          <a:p>
            <a:pPr marL="285750" indent="-285750">
              <a:buFont typeface="Arial" panose="020B0604020202020204" pitchFamily="34" charset="0"/>
              <a:buChar char="•"/>
            </a:pPr>
            <a:r>
              <a:rPr lang="en-US"/>
              <a:t>The separation </a:t>
            </a:r>
            <a:r>
              <a:rPr lang="en-US" dirty="0"/>
              <a:t>between </a:t>
            </a:r>
            <a:r>
              <a:rPr lang="en-US" dirty="0" err="1"/>
              <a:t>agri</a:t>
            </a:r>
            <a:r>
              <a:rPr lang="en-US" dirty="0"/>
              <a:t> and natural veg isn’t a big issue</a:t>
            </a:r>
          </a:p>
        </p:txBody>
      </p:sp>
    </p:spTree>
    <p:extLst>
      <p:ext uri="{BB962C8B-B14F-4D97-AF65-F5344CB8AC3E}">
        <p14:creationId xmlns:p14="http://schemas.microsoft.com/office/powerpoint/2010/main" val="2491939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D648D12-3FD9-445F-A3EC-DA14355EF09A}"/>
              </a:ext>
            </a:extLst>
          </p:cNvPr>
          <p:cNvSpPr/>
          <p:nvPr/>
        </p:nvSpPr>
        <p:spPr>
          <a:xfrm>
            <a:off x="179533" y="287764"/>
            <a:ext cx="11022227" cy="2031325"/>
          </a:xfrm>
          <a:prstGeom prst="rect">
            <a:avLst/>
          </a:prstGeom>
        </p:spPr>
        <p:txBody>
          <a:bodyPr wrap="square">
            <a:spAutoFit/>
          </a:bodyPr>
          <a:lstStyle/>
          <a:p>
            <a:r>
              <a:rPr lang="en-US" dirty="0"/>
              <a:t>This week, finished downloading Planet imagery for poly3, 2013 – 2014 and poly5, 2016-2017</a:t>
            </a:r>
          </a:p>
          <a:p>
            <a:endParaRPr lang="en-US" dirty="0"/>
          </a:p>
          <a:p>
            <a:pPr marL="285750" indent="-285750">
              <a:buFont typeface="Arial" panose="020B0604020202020204" pitchFamily="34" charset="0"/>
              <a:buChar char="•"/>
            </a:pPr>
            <a:r>
              <a:rPr lang="en-US" dirty="0"/>
              <a:t>Note, when there are multiple gaps of 1.5, 2 months in Planet images during the wet season, don’t see whether plant2 or harvest1 happened; need to guess based on crop cycle length, but that’s inaccurate. Mask out validation data that doesn’t match up with MODIS TS.</a:t>
            </a:r>
          </a:p>
          <a:p>
            <a:pPr marL="285750" indent="-285750">
              <a:buFont typeface="Arial" panose="020B0604020202020204" pitchFamily="34" charset="0"/>
              <a:buChar char="•"/>
            </a:pPr>
            <a:r>
              <a:rPr lang="en-US" dirty="0"/>
              <a:t>Timing is very subjective because different bare fields look different (moisture? Soil type? Cloud shadow?)</a:t>
            </a:r>
          </a:p>
          <a:p>
            <a:pPr marL="285750" indent="-285750">
              <a:buFont typeface="Arial" panose="020B0604020202020204" pitchFamily="34" charset="0"/>
              <a:buChar char="•"/>
            </a:pPr>
            <a:r>
              <a:rPr lang="en-US" dirty="0"/>
              <a:t>There seem to be some weeds that look green</a:t>
            </a:r>
          </a:p>
        </p:txBody>
      </p:sp>
    </p:spTree>
    <p:extLst>
      <p:ext uri="{BB962C8B-B14F-4D97-AF65-F5344CB8AC3E}">
        <p14:creationId xmlns:p14="http://schemas.microsoft.com/office/powerpoint/2010/main" val="20801211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01F049-94CF-4490-B127-CF6919DCF8EA}"/>
              </a:ext>
            </a:extLst>
          </p:cNvPr>
          <p:cNvSpPr/>
          <p:nvPr/>
        </p:nvSpPr>
        <p:spPr>
          <a:xfrm>
            <a:off x="0" y="0"/>
            <a:ext cx="12192000" cy="4185761"/>
          </a:xfrm>
          <a:prstGeom prst="rect">
            <a:avLst/>
          </a:prstGeom>
        </p:spPr>
        <p:txBody>
          <a:bodyPr wrap="square">
            <a:spAutoFit/>
          </a:bodyPr>
          <a:lstStyle/>
          <a:p>
            <a:r>
              <a:rPr lang="en-US" sz="1400" dirty="0"/>
              <a:t>Notes</a:t>
            </a:r>
          </a:p>
          <a:p>
            <a:endParaRPr lang="en-US" sz="1400" dirty="0"/>
          </a:p>
          <a:p>
            <a:pPr marL="285750" indent="-285750">
              <a:buFontTx/>
              <a:buChar char="-"/>
            </a:pPr>
            <a:r>
              <a:rPr lang="en-US" sz="1400" dirty="0"/>
              <a:t>This week, worked on poly1 crop timing info. Take pictures of the data from each field and enter them all at the same time; can’t guarantee the code will be running for the many hours it takes to create a timing validation dataset</a:t>
            </a:r>
          </a:p>
          <a:p>
            <a:pPr marL="285750" indent="-285750">
              <a:buFontTx/>
              <a:buChar char="-"/>
            </a:pPr>
            <a:r>
              <a:rPr lang="en-US" sz="1400" dirty="0"/>
              <a:t>In some images, there’s a green sheen over the entire image so need to compare the field to the natural vegetation to see whether the field is actually green</a:t>
            </a:r>
          </a:p>
          <a:p>
            <a:pPr marL="285750" indent="-285750">
              <a:buFontTx/>
              <a:buChar char="-"/>
            </a:pPr>
            <a:r>
              <a:rPr lang="en-US" sz="1400" dirty="0"/>
              <a:t>The use of images from different satellites, and the presence of clouds (and therefore a change in visualization params) makes it hard to have temporally consistent images – i.e. sometimes a field will look like it’s mature one day but totally green next week, which means the ‘mature’ day was probably green and was just sensed with another satellite. </a:t>
            </a:r>
          </a:p>
          <a:p>
            <a:pPr marL="285750" indent="-285750">
              <a:buFontTx/>
              <a:buChar char="-"/>
            </a:pPr>
            <a:r>
              <a:rPr lang="en-US" sz="1400" dirty="0"/>
              <a:t>Try to download from the same satellite, and low presence of clouds. 4bandPSanalytic looks the best; there seems to also be more PS than RE images. </a:t>
            </a:r>
            <a:r>
              <a:rPr lang="en-US" sz="1400" dirty="0" err="1"/>
              <a:t>Reortho</a:t>
            </a:r>
            <a:r>
              <a:rPr lang="en-US" sz="1400" dirty="0"/>
              <a:t> and </a:t>
            </a:r>
            <a:r>
              <a:rPr lang="en-US" sz="1400" dirty="0" err="1"/>
              <a:t>Psortho</a:t>
            </a:r>
            <a:r>
              <a:rPr lang="en-US" sz="1400" dirty="0"/>
              <a:t> both have had some images that look ‘greenwashed’. In the future, before stepping through images to get timing, pay attention to what the images look like (compared to natural vegetation, known bare/harvested regions, </a:t>
            </a:r>
            <a:r>
              <a:rPr lang="en-US" sz="1400" dirty="0" err="1"/>
              <a:t>etc</a:t>
            </a:r>
            <a:r>
              <a:rPr lang="en-US" sz="1400" dirty="0"/>
              <a:t>)</a:t>
            </a:r>
          </a:p>
          <a:p>
            <a:pPr marL="285750" indent="-285750">
              <a:buFontTx/>
              <a:buChar char="-"/>
            </a:pPr>
            <a:r>
              <a:rPr lang="en-US" sz="1400" dirty="0"/>
              <a:t>Don’t download images within 5 days of each other because won’t be able to step through them (I have 5 days as the step interval)</a:t>
            </a:r>
          </a:p>
          <a:p>
            <a:pPr marL="285750" indent="-285750">
              <a:buFontTx/>
              <a:buChar char="-"/>
            </a:pPr>
            <a:r>
              <a:rPr lang="en-US" sz="1400" dirty="0" err="1"/>
              <a:t>Reorthoanalytic</a:t>
            </a:r>
            <a:r>
              <a:rPr lang="en-US" sz="1400" dirty="0"/>
              <a:t> and </a:t>
            </a:r>
            <a:r>
              <a:rPr lang="en-US" sz="1400" dirty="0" err="1"/>
              <a:t>PSorthoAnalytic</a:t>
            </a:r>
            <a:r>
              <a:rPr lang="en-US" sz="1400" dirty="0"/>
              <a:t> both have greenwash effect sometimes. Pay attention to how the image looks in Planet website.</a:t>
            </a:r>
          </a:p>
          <a:p>
            <a:pPr marL="285750" indent="-285750">
              <a:buFontTx/>
              <a:buChar char="-"/>
            </a:pPr>
            <a:r>
              <a:rPr lang="en-US" sz="1400" dirty="0"/>
              <a:t>Note that sometimes dark green vegetation can look black/brown; look at natural vegetation to see whether a very dark field might actually be a very green field</a:t>
            </a:r>
          </a:p>
          <a:p>
            <a:pPr marL="285750" indent="-285750">
              <a:buFontTx/>
              <a:buChar char="-"/>
            </a:pPr>
            <a:r>
              <a:rPr lang="en-US" sz="1400" dirty="0"/>
              <a:t>Sometimes a stripe-y lightly green field won’t pick up on some satellites and it’ll look bare</a:t>
            </a:r>
          </a:p>
          <a:p>
            <a:pPr marL="285750" indent="-285750">
              <a:buFontTx/>
              <a:buChar char="-"/>
            </a:pPr>
            <a:r>
              <a:rPr lang="en-US" sz="1400" dirty="0"/>
              <a:t>Don’t download images with significant cloud cover because it will mess up the visualization parameters, making the rest of the image look too dark to see anything.</a:t>
            </a:r>
          </a:p>
          <a:p>
            <a:pPr marL="285750" indent="-285750">
              <a:buFontTx/>
              <a:buChar char="-"/>
            </a:pPr>
            <a:r>
              <a:rPr lang="en-US" sz="1400" dirty="0"/>
              <a:t>Download an entire year from Aug 1 to July 31, because there might be many cycles of crops at unusual times. Look at all times of greening in an image to make sure get all the important images.</a:t>
            </a:r>
          </a:p>
        </p:txBody>
      </p:sp>
      <p:sp>
        <p:nvSpPr>
          <p:cNvPr id="3" name="Rectangle 2">
            <a:extLst>
              <a:ext uri="{FF2B5EF4-FFF2-40B4-BE49-F238E27FC236}">
                <a16:creationId xmlns:a16="http://schemas.microsoft.com/office/drawing/2014/main" id="{983193D5-C2FC-4AF5-88E1-82864E59C1E0}"/>
              </a:ext>
            </a:extLst>
          </p:cNvPr>
          <p:cNvSpPr/>
          <p:nvPr/>
        </p:nvSpPr>
        <p:spPr>
          <a:xfrm>
            <a:off x="8199658" y="6550223"/>
            <a:ext cx="3992342" cy="307777"/>
          </a:xfrm>
          <a:prstGeom prst="rect">
            <a:avLst/>
          </a:prstGeom>
        </p:spPr>
        <p:txBody>
          <a:bodyPr wrap="square">
            <a:spAutoFit/>
          </a:bodyPr>
          <a:lstStyle/>
          <a:p>
            <a:r>
              <a:rPr lang="en-US" sz="1400" dirty="0"/>
              <a:t>GEE file: </a:t>
            </a:r>
            <a:r>
              <a:rPr lang="en-US" sz="1400" dirty="0" err="1"/>
              <a:t>LandCover</a:t>
            </a:r>
            <a:r>
              <a:rPr lang="en-US" sz="1400" dirty="0"/>
              <a:t>/Planet Create Validation Data v2</a:t>
            </a:r>
          </a:p>
        </p:txBody>
      </p:sp>
      <p:grpSp>
        <p:nvGrpSpPr>
          <p:cNvPr id="9" name="Group 8"/>
          <p:cNvGrpSpPr/>
          <p:nvPr/>
        </p:nvGrpSpPr>
        <p:grpSpPr>
          <a:xfrm>
            <a:off x="1004589" y="4551446"/>
            <a:ext cx="4529578" cy="2747480"/>
            <a:chOff x="13230" y="4898301"/>
            <a:chExt cx="4529578" cy="2747480"/>
          </a:xfrm>
        </p:grpSpPr>
        <p:pic>
          <p:nvPicPr>
            <p:cNvPr id="4" name="Picture 3">
              <a:extLst>
                <a:ext uri="{FF2B5EF4-FFF2-40B4-BE49-F238E27FC236}">
                  <a16:creationId xmlns:a16="http://schemas.microsoft.com/office/drawing/2014/main" id="{A788477A-2D15-409A-8E56-2E0E4FA3A26C}"/>
                </a:ext>
              </a:extLst>
            </p:cNvPr>
            <p:cNvPicPr>
              <a:picLocks noChangeAspect="1"/>
            </p:cNvPicPr>
            <p:nvPr/>
          </p:nvPicPr>
          <p:blipFill rotWithShape="1">
            <a:blip r:embed="rId2"/>
            <a:srcRect l="22809" t="43118" r="25541" b="4487"/>
            <a:stretch/>
          </p:blipFill>
          <p:spPr>
            <a:xfrm>
              <a:off x="13230" y="4898301"/>
              <a:ext cx="4329836" cy="2470700"/>
            </a:xfrm>
            <a:prstGeom prst="rect">
              <a:avLst/>
            </a:prstGeom>
          </p:spPr>
        </p:pic>
        <p:sp>
          <p:nvSpPr>
            <p:cNvPr id="5" name="Rectangle 4">
              <a:extLst>
                <a:ext uri="{FF2B5EF4-FFF2-40B4-BE49-F238E27FC236}">
                  <a16:creationId xmlns:a16="http://schemas.microsoft.com/office/drawing/2014/main" id="{58C773E6-E442-45FD-923C-2CEBA3C544C9}"/>
                </a:ext>
              </a:extLst>
            </p:cNvPr>
            <p:cNvSpPr/>
            <p:nvPr/>
          </p:nvSpPr>
          <p:spPr>
            <a:xfrm>
              <a:off x="550466" y="7338004"/>
              <a:ext cx="3992342" cy="307777"/>
            </a:xfrm>
            <a:prstGeom prst="rect">
              <a:avLst/>
            </a:prstGeom>
          </p:spPr>
          <p:txBody>
            <a:bodyPr wrap="square">
              <a:spAutoFit/>
            </a:bodyPr>
            <a:lstStyle/>
            <a:p>
              <a:r>
                <a:rPr lang="en-US" sz="1400" dirty="0"/>
                <a:t>PS Ortho Analytic greenwashed example</a:t>
              </a:r>
            </a:p>
          </p:txBody>
        </p:sp>
      </p:grpSp>
      <p:grpSp>
        <p:nvGrpSpPr>
          <p:cNvPr id="8" name="Group 7"/>
          <p:cNvGrpSpPr/>
          <p:nvPr/>
        </p:nvGrpSpPr>
        <p:grpSpPr>
          <a:xfrm>
            <a:off x="6420071" y="4238016"/>
            <a:ext cx="4475105" cy="3022428"/>
            <a:chOff x="7377906" y="5465054"/>
            <a:chExt cx="4475105" cy="3022428"/>
          </a:xfrm>
        </p:grpSpPr>
        <p:pic>
          <p:nvPicPr>
            <p:cNvPr id="6" name="Picture 5"/>
            <p:cNvPicPr>
              <a:picLocks noChangeAspect="1"/>
            </p:cNvPicPr>
            <p:nvPr/>
          </p:nvPicPr>
          <p:blipFill>
            <a:blip r:embed="rId3"/>
            <a:stretch>
              <a:fillRect/>
            </a:stretch>
          </p:blipFill>
          <p:spPr>
            <a:xfrm>
              <a:off x="7699166" y="5465054"/>
              <a:ext cx="3735649" cy="2498915"/>
            </a:xfrm>
            <a:prstGeom prst="rect">
              <a:avLst/>
            </a:prstGeom>
          </p:spPr>
        </p:pic>
        <p:sp>
          <p:nvSpPr>
            <p:cNvPr id="7" name="TextBox 6"/>
            <p:cNvSpPr txBox="1"/>
            <p:nvPr/>
          </p:nvSpPr>
          <p:spPr>
            <a:xfrm>
              <a:off x="7377906" y="7964262"/>
              <a:ext cx="4475105" cy="523220"/>
            </a:xfrm>
            <a:prstGeom prst="rect">
              <a:avLst/>
            </a:prstGeom>
            <a:noFill/>
          </p:spPr>
          <p:txBody>
            <a:bodyPr wrap="square" rtlCol="0">
              <a:spAutoFit/>
            </a:bodyPr>
            <a:lstStyle/>
            <a:p>
              <a:r>
                <a:rPr lang="en-US" sz="1400" dirty="0"/>
                <a:t>Lots of clouds -&gt; visualizing based on 90</a:t>
              </a:r>
              <a:r>
                <a:rPr lang="en-US" sz="1400" baseline="30000" dirty="0"/>
                <a:t>th</a:t>
              </a:r>
              <a:r>
                <a:rPr lang="en-US" sz="1400" dirty="0"/>
                <a:t> percentile will make image look weird. This is 4bandPSAnalytic</a:t>
              </a:r>
            </a:p>
          </p:txBody>
        </p:sp>
      </p:grpSp>
    </p:spTree>
    <p:extLst>
      <p:ext uri="{BB962C8B-B14F-4D97-AF65-F5344CB8AC3E}">
        <p14:creationId xmlns:p14="http://schemas.microsoft.com/office/powerpoint/2010/main" val="15095811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528A69-5CDC-4082-955D-A6861E196D59}"/>
              </a:ext>
            </a:extLst>
          </p:cNvPr>
          <p:cNvSpPr txBox="1"/>
          <p:nvPr/>
        </p:nvSpPr>
        <p:spPr>
          <a:xfrm>
            <a:off x="3088914" y="2440698"/>
            <a:ext cx="6057043" cy="461665"/>
          </a:xfrm>
          <a:prstGeom prst="rect">
            <a:avLst/>
          </a:prstGeom>
          <a:noFill/>
        </p:spPr>
        <p:txBody>
          <a:bodyPr wrap="none" rtlCol="0">
            <a:spAutoFit/>
          </a:bodyPr>
          <a:lstStyle/>
          <a:p>
            <a:r>
              <a:rPr lang="en-US" sz="2400" dirty="0"/>
              <a:t>Creating 2018 land cover and crop timing maps</a:t>
            </a:r>
          </a:p>
        </p:txBody>
      </p:sp>
    </p:spTree>
    <p:extLst>
      <p:ext uri="{BB962C8B-B14F-4D97-AF65-F5344CB8AC3E}">
        <p14:creationId xmlns:p14="http://schemas.microsoft.com/office/powerpoint/2010/main" val="6452693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72107B-55D3-479A-9FFE-797CF6A9E95B}"/>
              </a:ext>
            </a:extLst>
          </p:cNvPr>
          <p:cNvSpPr txBox="1"/>
          <p:nvPr/>
        </p:nvSpPr>
        <p:spPr>
          <a:xfrm>
            <a:off x="1005525" y="5653141"/>
            <a:ext cx="10180949" cy="738664"/>
          </a:xfrm>
          <a:prstGeom prst="rect">
            <a:avLst/>
          </a:prstGeom>
          <a:noFill/>
        </p:spPr>
        <p:txBody>
          <a:bodyPr wrap="square" rtlCol="0">
            <a:spAutoFit/>
          </a:bodyPr>
          <a:lstStyle/>
          <a:p>
            <a:r>
              <a:rPr lang="en-US" sz="1400" dirty="0"/>
              <a:t>Careful – two images of the same field look different, have different levels of green in them! Takeaway is that it may be helpful to have a set satellite and a set vis params to make sure everything is consistent? Also, clouds in the right image might be getting in the way of accuracy in the color appearance. A simpler way is to be wary of things that look at little bit green, since it might actually be bare.</a:t>
            </a:r>
          </a:p>
        </p:txBody>
      </p:sp>
      <p:pic>
        <p:nvPicPr>
          <p:cNvPr id="3" name="Picture 2">
            <a:extLst>
              <a:ext uri="{FF2B5EF4-FFF2-40B4-BE49-F238E27FC236}">
                <a16:creationId xmlns:a16="http://schemas.microsoft.com/office/drawing/2014/main" id="{29DC8F9E-37BC-4BA4-97A1-07B480A236C8}"/>
              </a:ext>
            </a:extLst>
          </p:cNvPr>
          <p:cNvPicPr>
            <a:picLocks noChangeAspect="1"/>
          </p:cNvPicPr>
          <p:nvPr/>
        </p:nvPicPr>
        <p:blipFill rotWithShape="1">
          <a:blip r:embed="rId2"/>
          <a:srcRect l="22994" t="45088" r="47964" b="4304"/>
          <a:stretch/>
        </p:blipFill>
        <p:spPr>
          <a:xfrm>
            <a:off x="3010748" y="122672"/>
            <a:ext cx="5435668" cy="5327999"/>
          </a:xfrm>
          <a:prstGeom prst="rect">
            <a:avLst/>
          </a:prstGeom>
        </p:spPr>
      </p:pic>
    </p:spTree>
    <p:extLst>
      <p:ext uri="{BB962C8B-B14F-4D97-AF65-F5344CB8AC3E}">
        <p14:creationId xmlns:p14="http://schemas.microsoft.com/office/powerpoint/2010/main" val="23799355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4076224919"/>
              </p:ext>
            </p:extLst>
          </p:nvPr>
        </p:nvGraphicFramePr>
        <p:xfrm>
          <a:off x="0" y="1457960"/>
          <a:ext cx="12192000" cy="561340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31ADD0-EFA3-4A54-9649-1A631BE486A3}"/>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5673009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3211" y="223692"/>
            <a:ext cx="11485577" cy="3693319"/>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Ask Gabriel if can visually see difference between soy and </a:t>
            </a:r>
            <a:r>
              <a:rPr lang="en-US" dirty="0" err="1"/>
              <a:t>nonsoy</a:t>
            </a:r>
            <a:r>
              <a:rPr lang="en-US" dirty="0"/>
              <a:t>, and list all the potential </a:t>
            </a:r>
            <a:r>
              <a:rPr lang="en-US" dirty="0" err="1"/>
              <a:t>nonsoy</a:t>
            </a:r>
            <a:r>
              <a:rPr lang="en-US" dirty="0"/>
              <a:t> crops options</a:t>
            </a:r>
          </a:p>
          <a:p>
            <a:pPr marL="285750" indent="-285750">
              <a:buFontTx/>
              <a:buChar char="-"/>
            </a:pPr>
            <a:r>
              <a:rPr lang="en-US" dirty="0"/>
              <a:t>For center pivot detection, normalize the difference in max and min EVI. Also try to keep the object oriented classification as an image with integers as band values to prevent the raster to vector conversion that’s so hard to scale up</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a:p>
            <a:endParaRPr lang="en-US" dirty="0"/>
          </a:p>
          <a:p>
            <a:r>
              <a:rPr lang="en-US" dirty="0"/>
              <a:t>NEXT Planet image downloads:</a:t>
            </a:r>
          </a:p>
          <a:p>
            <a:pPr marL="285750" indent="-285750">
              <a:buFontTx/>
              <a:buChar char="-"/>
            </a:pPr>
            <a:r>
              <a:rPr lang="en-US" dirty="0">
                <a:solidFill>
                  <a:srgbClr val="FF0000"/>
                </a:solidFill>
              </a:rPr>
              <a:t>For poly6 to 8 (based on soy_pts_agsat1), only download for 2016-2017. these are in MT</a:t>
            </a:r>
          </a:p>
          <a:p>
            <a:pPr marL="285750" indent="-285750">
              <a:buFontTx/>
              <a:buChar char="-"/>
            </a:pPr>
            <a:r>
              <a:rPr lang="en-US" dirty="0">
                <a:solidFill>
                  <a:srgbClr val="FF0000"/>
                </a:solidFill>
              </a:rPr>
              <a:t>Download more </a:t>
            </a:r>
            <a:r>
              <a:rPr lang="en-US" dirty="0" err="1">
                <a:solidFill>
                  <a:srgbClr val="FF0000"/>
                </a:solidFill>
              </a:rPr>
              <a:t>matopiba</a:t>
            </a:r>
            <a:r>
              <a:rPr lang="en-US" dirty="0">
                <a:solidFill>
                  <a:srgbClr val="FF0000"/>
                </a:solidFill>
              </a:rPr>
              <a:t> soy polys (poly 2 and 4) for any year</a:t>
            </a:r>
          </a:p>
        </p:txBody>
      </p:sp>
      <p:sp>
        <p:nvSpPr>
          <p:cNvPr id="3" name="Rectangle 2"/>
          <p:cNvSpPr/>
          <p:nvPr/>
        </p:nvSpPr>
        <p:spPr>
          <a:xfrm>
            <a:off x="2140010" y="4879982"/>
            <a:ext cx="7421784" cy="1754326"/>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
        <p:nvSpPr>
          <p:cNvPr id="4" name="Rectangle 3">
            <a:extLst>
              <a:ext uri="{FF2B5EF4-FFF2-40B4-BE49-F238E27FC236}">
                <a16:creationId xmlns:a16="http://schemas.microsoft.com/office/drawing/2014/main" id="{D081D2B0-962B-4EDD-B404-82FEB10769DE}"/>
              </a:ext>
            </a:extLst>
          </p:cNvPr>
          <p:cNvSpPr/>
          <p:nvPr/>
        </p:nvSpPr>
        <p:spPr>
          <a:xfrm>
            <a:off x="135117" y="3917011"/>
            <a:ext cx="11703671" cy="923330"/>
          </a:xfrm>
          <a:prstGeom prst="rect">
            <a:avLst/>
          </a:prstGeom>
        </p:spPr>
        <p:txBody>
          <a:bodyPr wrap="square">
            <a:spAutoFit/>
          </a:bodyPr>
          <a:lstStyle/>
          <a:p>
            <a:r>
              <a:rPr lang="en-US" dirty="0"/>
              <a:t>Note, when there are multiple gaps of 1.5, 2 months in Planet images during the wet season, don’t see whether plant2 or harvest1 happened; need to guess based on crop cycle length, but that’s inaccurate. Mask out validation data that doesn’t match up with MODIS TS.</a:t>
            </a:r>
          </a:p>
        </p:txBody>
      </p:sp>
    </p:spTree>
    <p:extLst>
      <p:ext uri="{BB962C8B-B14F-4D97-AF65-F5344CB8AC3E}">
        <p14:creationId xmlns:p14="http://schemas.microsoft.com/office/powerpoint/2010/main" val="12936966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3781DE-9728-4224-A609-EDF7AC03848C}"/>
              </a:ext>
            </a:extLst>
          </p:cNvPr>
          <p:cNvSpPr txBox="1"/>
          <p:nvPr/>
        </p:nvSpPr>
        <p:spPr>
          <a:xfrm>
            <a:off x="240632" y="409074"/>
            <a:ext cx="11851105" cy="3970318"/>
          </a:xfrm>
          <a:prstGeom prst="rect">
            <a:avLst/>
          </a:prstGeom>
          <a:noFill/>
        </p:spPr>
        <p:txBody>
          <a:bodyPr wrap="square" rtlCol="0">
            <a:spAutoFit/>
          </a:bodyPr>
          <a:lstStyle/>
          <a:p>
            <a:pPr marL="285750" indent="-285750">
              <a:buFont typeface="Arial" panose="020B0604020202020204" pitchFamily="34" charset="0"/>
              <a:buChar char="•"/>
            </a:pPr>
            <a:r>
              <a:rPr lang="en-US" sz="1400" dirty="0"/>
              <a:t>Need to make 2018 land cover and timing maps because most Planet imagery with high temporal resolution is 2017-2018</a:t>
            </a:r>
          </a:p>
          <a:p>
            <a:pPr marL="285750" indent="-285750">
              <a:buFont typeface="Arial" panose="020B0604020202020204" pitchFamily="34" charset="0"/>
              <a:buChar char="•"/>
            </a:pPr>
            <a:r>
              <a:rPr lang="en-US" sz="1400" dirty="0"/>
              <a:t>For land cover map, used GEE file </a:t>
            </a:r>
            <a:r>
              <a:rPr lang="en-US" sz="1400" dirty="0" err="1"/>
              <a:t>LandCover</a:t>
            </a:r>
            <a:r>
              <a:rPr lang="en-US" sz="1400" dirty="0"/>
              <a:t>/Soy Classification Trial 1</a:t>
            </a:r>
          </a:p>
          <a:p>
            <a:pPr marL="742950" lvl="1" indent="-285750">
              <a:buFont typeface="Arial" panose="020B0604020202020204" pitchFamily="34" charset="0"/>
              <a:buChar char="•"/>
            </a:pPr>
            <a:r>
              <a:rPr lang="en-US" sz="1400" dirty="0"/>
              <a:t>Mask soy_pts_agsat_1 with mapbiomas3 </a:t>
            </a:r>
            <a:r>
              <a:rPr lang="en-US" sz="1400" dirty="0" err="1"/>
              <a:t>agri</a:t>
            </a:r>
            <a:endParaRPr lang="en-US" sz="1400" dirty="0"/>
          </a:p>
          <a:p>
            <a:pPr marL="742950" lvl="1" indent="-285750">
              <a:buFont typeface="Arial" panose="020B0604020202020204" pitchFamily="34" charset="0"/>
              <a:buChar char="•"/>
            </a:pPr>
            <a:r>
              <a:rPr lang="en-US" sz="1400" dirty="0"/>
              <a:t>Chose to use soy_pts_agsat1 over soy_pts_1. soy_pts_agsat_1 produced higher accuracy than soy_pts_1 (e.g. 70% vs 60%) but soy_pts_1 has some data in </a:t>
            </a:r>
            <a:r>
              <a:rPr lang="en-US" sz="1400" dirty="0" err="1"/>
              <a:t>Matopiba</a:t>
            </a:r>
            <a:r>
              <a:rPr lang="en-US" sz="1400" dirty="0"/>
              <a:t> whereas soy_pts_agsat_1 doesn’t. The training points will eventually change so it doesn’t matter that much.</a:t>
            </a:r>
          </a:p>
          <a:p>
            <a:pPr marL="742950" lvl="1" indent="-285750">
              <a:buFont typeface="Arial" panose="020B0604020202020204" pitchFamily="34" charset="0"/>
              <a:buChar char="•"/>
            </a:pPr>
            <a:r>
              <a:rPr lang="en-US" sz="1400" dirty="0"/>
              <a:t>Train classifier using Jake’s method/inputs. Classifier to be trained using samples from all years (pooled); however, each year splits the sample points into training/testing points differently</a:t>
            </a:r>
          </a:p>
          <a:p>
            <a:pPr marL="742950" lvl="1" indent="-285750">
              <a:buFont typeface="Arial" panose="020B0604020202020204" pitchFamily="34" charset="0"/>
              <a:buChar char="•"/>
            </a:pPr>
            <a:r>
              <a:rPr lang="en-US" sz="1400" dirty="0"/>
              <a:t>NOTE, don’t have 2018 mapbiomas3 so had to replace it with 2017 mask</a:t>
            </a:r>
          </a:p>
          <a:p>
            <a:pPr marL="742950" lvl="1" indent="-285750">
              <a:buFont typeface="Arial" panose="020B0604020202020204" pitchFamily="34" charset="0"/>
              <a:buChar char="•"/>
            </a:pPr>
            <a:r>
              <a:rPr lang="en-US" sz="1400" dirty="0"/>
              <a:t>NOTE, each year seems to have different training information (i.e. training points have 295 or 294 properties depending on the year) – choose a set of training information that’s common to all years or separate classifier by groups of years with the same info?</a:t>
            </a:r>
          </a:p>
          <a:p>
            <a:pPr marL="742950" lvl="1" indent="-285750">
              <a:buFont typeface="Arial" panose="020B0604020202020204" pitchFamily="34" charset="0"/>
              <a:buChar char="•"/>
            </a:pPr>
            <a:r>
              <a:rPr lang="en-US" sz="1400" dirty="0"/>
              <a:t>Mask final classified image with map3 </a:t>
            </a:r>
            <a:r>
              <a:rPr lang="en-US" sz="1400" dirty="0" err="1"/>
              <a:t>agri</a:t>
            </a:r>
            <a:endParaRPr lang="en-US" sz="1400" dirty="0"/>
          </a:p>
          <a:p>
            <a:pPr marL="742950" lvl="1" indent="-285750">
              <a:buFont typeface="Arial" panose="020B0604020202020204" pitchFamily="34" charset="0"/>
              <a:buChar char="•"/>
            </a:pPr>
            <a:r>
              <a:rPr lang="en-US" sz="1400" dirty="0"/>
              <a:t>Export asset as </a:t>
            </a:r>
            <a:r>
              <a:rPr lang="en-US" sz="1400" dirty="0" err="1"/>
              <a:t>LandUse</a:t>
            </a:r>
            <a:r>
              <a:rPr lang="en-US" sz="1400" dirty="0"/>
              <a:t>/</a:t>
            </a:r>
            <a:r>
              <a:rPr lang="en-US" sz="1400" dirty="0" err="1"/>
              <a:t>base_soymap_agsat_year</a:t>
            </a:r>
            <a:endParaRPr lang="en-US" sz="1400" dirty="0"/>
          </a:p>
          <a:p>
            <a:pPr marL="742950" lvl="1" indent="-285750">
              <a:buFont typeface="Arial" panose="020B0604020202020204" pitchFamily="34" charset="0"/>
              <a:buChar char="•"/>
            </a:pPr>
            <a:r>
              <a:rPr lang="en-US" sz="1400" dirty="0"/>
              <a:t>In GEE file </a:t>
            </a:r>
            <a:r>
              <a:rPr lang="en-US" sz="1400" dirty="0" err="1"/>
              <a:t>LandCover</a:t>
            </a:r>
            <a:r>
              <a:rPr lang="en-US" sz="1400" dirty="0"/>
              <a:t>/Soy Classification Masking, take the individual years’ </a:t>
            </a:r>
            <a:r>
              <a:rPr lang="en-US" sz="1400" dirty="0" err="1"/>
              <a:t>base_soymap_year</a:t>
            </a:r>
            <a:r>
              <a:rPr lang="en-US" sz="1400" dirty="0"/>
              <a:t> assets and turn them into a single image collection called </a:t>
            </a:r>
            <a:r>
              <a:rPr lang="en-US" sz="1400" dirty="0" err="1"/>
              <a:t>base_soymaps</a:t>
            </a:r>
            <a:r>
              <a:rPr lang="en-US" sz="1400" dirty="0"/>
              <a:t>. </a:t>
            </a:r>
          </a:p>
          <a:p>
            <a:pPr marL="285750" indent="-285750">
              <a:buFont typeface="Arial" panose="020B0604020202020204" pitchFamily="34" charset="0"/>
              <a:buChar char="•"/>
            </a:pPr>
            <a:r>
              <a:rPr lang="en-US" sz="1400" dirty="0"/>
              <a:t>For crop timing map:</a:t>
            </a:r>
          </a:p>
          <a:p>
            <a:pPr marL="742950" lvl="1" indent="-285750">
              <a:buFont typeface="Arial" panose="020B0604020202020204" pitchFamily="34" charset="0"/>
              <a:buChar char="•"/>
            </a:pPr>
            <a:r>
              <a:rPr lang="en-US" sz="1400" dirty="0"/>
              <a:t>GEE file </a:t>
            </a:r>
            <a:r>
              <a:rPr lang="en-US" sz="1400" dirty="0" err="1"/>
              <a:t>Timeseries_Analysis_Modis</a:t>
            </a:r>
            <a:r>
              <a:rPr lang="en-US" sz="1400" dirty="0"/>
              <a:t>/Timeseries Analysis v10 (difference from v9: for 2018, exports unmasked crop timing estimates, i.e. there’s an estimate for every pixel in Brazil. For 2003 to 2017, exports crop timing estimates masked by </a:t>
            </a:r>
            <a:r>
              <a:rPr lang="en-US" sz="1400" dirty="0" err="1"/>
              <a:t>mapbiomas</a:t>
            </a:r>
            <a:r>
              <a:rPr lang="en-US" sz="1400" dirty="0"/>
              <a:t> 3 </a:t>
            </a:r>
            <a:r>
              <a:rPr lang="en-US" sz="1400" dirty="0" err="1"/>
              <a:t>agri</a:t>
            </a:r>
            <a:r>
              <a:rPr lang="en-US" sz="1400" dirty="0"/>
              <a:t>, class 19)</a:t>
            </a:r>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83312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649EAA8-2FB0-44C5-AB91-F12AFCC6F4E1}"/>
              </a:ext>
            </a:extLst>
          </p:cNvPr>
          <p:cNvSpPr/>
          <p:nvPr/>
        </p:nvSpPr>
        <p:spPr>
          <a:xfrm>
            <a:off x="0" y="0"/>
            <a:ext cx="9425144" cy="523220"/>
          </a:xfrm>
          <a:prstGeom prst="rect">
            <a:avLst/>
          </a:prstGeom>
        </p:spPr>
        <p:txBody>
          <a:bodyPr wrap="none">
            <a:spAutoFit/>
          </a:bodyPr>
          <a:lstStyle/>
          <a:p>
            <a:r>
              <a:rPr lang="en-US" sz="1400" dirty="0"/>
              <a:t>In trying to pool different years’ worth of training data to train a single classifier, get different sets of training bands/properties.</a:t>
            </a:r>
          </a:p>
          <a:p>
            <a:r>
              <a:rPr lang="en-US" sz="1400" dirty="0"/>
              <a:t>This table is to figure out which years a different from the others</a:t>
            </a:r>
          </a:p>
        </p:txBody>
      </p:sp>
      <p:sp>
        <p:nvSpPr>
          <p:cNvPr id="4" name="Rectangle 3">
            <a:extLst>
              <a:ext uri="{FF2B5EF4-FFF2-40B4-BE49-F238E27FC236}">
                <a16:creationId xmlns:a16="http://schemas.microsoft.com/office/drawing/2014/main" id="{6153F67E-53CC-471C-8DFF-47BF91653AD6}"/>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1</a:t>
            </a:r>
          </a:p>
        </p:txBody>
      </p:sp>
      <p:graphicFrame>
        <p:nvGraphicFramePr>
          <p:cNvPr id="5" name="Table 4">
            <a:extLst>
              <a:ext uri="{FF2B5EF4-FFF2-40B4-BE49-F238E27FC236}">
                <a16:creationId xmlns:a16="http://schemas.microsoft.com/office/drawing/2014/main" id="{7A9015AC-65A6-49E0-8889-8E9351947A4F}"/>
              </a:ext>
            </a:extLst>
          </p:cNvPr>
          <p:cNvGraphicFramePr>
            <a:graphicFrameLocks noGrp="1"/>
          </p:cNvGraphicFramePr>
          <p:nvPr>
            <p:extLst>
              <p:ext uri="{D42A27DB-BD31-4B8C-83A1-F6EECF244321}">
                <p14:modId xmlns:p14="http://schemas.microsoft.com/office/powerpoint/2010/main" val="2483493079"/>
              </p:ext>
            </p:extLst>
          </p:nvPr>
        </p:nvGraphicFramePr>
        <p:xfrm>
          <a:off x="162928" y="523220"/>
          <a:ext cx="7595332" cy="6294120"/>
        </p:xfrm>
        <a:graphic>
          <a:graphicData uri="http://schemas.openxmlformats.org/drawingml/2006/table">
            <a:tbl>
              <a:tblPr firstRow="1" bandRow="1">
                <a:tableStyleId>{5C22544A-7EE6-4342-B048-85BDC9FD1C3A}</a:tableStyleId>
              </a:tblPr>
              <a:tblGrid>
                <a:gridCol w="930582">
                  <a:extLst>
                    <a:ext uri="{9D8B030D-6E8A-4147-A177-3AD203B41FA5}">
                      <a16:colId xmlns:a16="http://schemas.microsoft.com/office/drawing/2014/main" val="2434527037"/>
                    </a:ext>
                  </a:extLst>
                </a:gridCol>
                <a:gridCol w="1319752">
                  <a:extLst>
                    <a:ext uri="{9D8B030D-6E8A-4147-A177-3AD203B41FA5}">
                      <a16:colId xmlns:a16="http://schemas.microsoft.com/office/drawing/2014/main" val="1379186228"/>
                    </a:ext>
                  </a:extLst>
                </a:gridCol>
                <a:gridCol w="1357460">
                  <a:extLst>
                    <a:ext uri="{9D8B030D-6E8A-4147-A177-3AD203B41FA5}">
                      <a16:colId xmlns:a16="http://schemas.microsoft.com/office/drawing/2014/main" val="483761110"/>
                    </a:ext>
                  </a:extLst>
                </a:gridCol>
                <a:gridCol w="1989056">
                  <a:extLst>
                    <a:ext uri="{9D8B030D-6E8A-4147-A177-3AD203B41FA5}">
                      <a16:colId xmlns:a16="http://schemas.microsoft.com/office/drawing/2014/main" val="865177016"/>
                    </a:ext>
                  </a:extLst>
                </a:gridCol>
                <a:gridCol w="1998482">
                  <a:extLst>
                    <a:ext uri="{9D8B030D-6E8A-4147-A177-3AD203B41FA5}">
                      <a16:colId xmlns:a16="http://schemas.microsoft.com/office/drawing/2014/main" val="1813395978"/>
                    </a:ext>
                  </a:extLst>
                </a:gridCol>
              </a:tblGrid>
              <a:tr h="370840">
                <a:tc>
                  <a:txBody>
                    <a:bodyPr/>
                    <a:lstStyle/>
                    <a:p>
                      <a:pPr algn="ctr"/>
                      <a:r>
                        <a:rPr lang="en-US" sz="1400" dirty="0"/>
                        <a:t>Year</a:t>
                      </a:r>
                    </a:p>
                  </a:txBody>
                  <a:tcPr/>
                </a:tc>
                <a:tc>
                  <a:txBody>
                    <a:bodyPr/>
                    <a:lstStyle/>
                    <a:p>
                      <a:pPr algn="ctr"/>
                      <a:r>
                        <a:rPr lang="en-US" sz="1400" dirty="0"/>
                        <a:t>Max # properties</a:t>
                      </a:r>
                    </a:p>
                  </a:txBody>
                  <a:tcPr/>
                </a:tc>
                <a:tc>
                  <a:txBody>
                    <a:bodyPr/>
                    <a:lstStyle/>
                    <a:p>
                      <a:pPr algn="ctr"/>
                      <a:r>
                        <a:rPr lang="en-US" sz="1400" dirty="0"/>
                        <a:t>Min # properties</a:t>
                      </a:r>
                    </a:p>
                  </a:txBody>
                  <a:tcPr/>
                </a:tc>
                <a:tc>
                  <a:txBody>
                    <a:bodyPr/>
                    <a:lstStyle/>
                    <a:p>
                      <a:pPr algn="ctr"/>
                      <a:r>
                        <a:rPr lang="en-US" sz="1400" dirty="0"/>
                        <a:t># training points before filtering for # props = 295</a:t>
                      </a:r>
                    </a:p>
                  </a:txBody>
                  <a:tcPr/>
                </a:tc>
                <a:tc>
                  <a:txBody>
                    <a:bodyPr/>
                    <a:lstStyle/>
                    <a:p>
                      <a:pPr algn="ctr"/>
                      <a:r>
                        <a:rPr lang="en-US" sz="1400" dirty="0"/>
                        <a:t># training points after filtering for # props = 295</a:t>
                      </a:r>
                    </a:p>
                  </a:txBody>
                  <a:tcPr/>
                </a:tc>
                <a:extLst>
                  <a:ext uri="{0D108BD9-81ED-4DB2-BD59-A6C34878D82A}">
                    <a16:rowId xmlns:a16="http://schemas.microsoft.com/office/drawing/2014/main" val="3512693988"/>
                  </a:ext>
                </a:extLst>
              </a:tr>
              <a:tr h="370840">
                <a:tc>
                  <a:txBody>
                    <a:bodyPr/>
                    <a:lstStyle/>
                    <a:p>
                      <a:pPr algn="ctr"/>
                      <a:r>
                        <a:rPr lang="en-US" sz="1400" dirty="0"/>
                        <a:t>2003</a:t>
                      </a:r>
                    </a:p>
                  </a:txBody>
                  <a:tcPr/>
                </a:tc>
                <a:tc>
                  <a:txBody>
                    <a:bodyPr/>
                    <a:lstStyle/>
                    <a:p>
                      <a:pPr algn="ctr"/>
                      <a:r>
                        <a:rPr lang="en-US" sz="1400" dirty="0"/>
                        <a:t>294</a:t>
                      </a:r>
                    </a:p>
                  </a:txBody>
                  <a:tcPr/>
                </a:tc>
                <a:tc>
                  <a:txBody>
                    <a:bodyPr/>
                    <a:lstStyle/>
                    <a:p>
                      <a:pPr algn="ctr"/>
                      <a:r>
                        <a:rPr lang="en-US" sz="1400" dirty="0"/>
                        <a:t>294</a:t>
                      </a:r>
                    </a:p>
                  </a:txBody>
                  <a:tcPr/>
                </a:tc>
                <a:tc>
                  <a:txBody>
                    <a:bodyPr/>
                    <a:lstStyle/>
                    <a:p>
                      <a:pPr algn="ctr"/>
                      <a:r>
                        <a:rPr lang="en-US" sz="1400" dirty="0"/>
                        <a:t>1223</a:t>
                      </a:r>
                    </a:p>
                  </a:txBody>
                  <a:tcPr/>
                </a:tc>
                <a:tc>
                  <a:txBody>
                    <a:bodyPr/>
                    <a:lstStyle/>
                    <a:p>
                      <a:pPr algn="ctr"/>
                      <a:r>
                        <a:rPr lang="en-US" sz="1400" dirty="0"/>
                        <a:t>0</a:t>
                      </a:r>
                    </a:p>
                  </a:txBody>
                  <a:tcPr/>
                </a:tc>
                <a:extLst>
                  <a:ext uri="{0D108BD9-81ED-4DB2-BD59-A6C34878D82A}">
                    <a16:rowId xmlns:a16="http://schemas.microsoft.com/office/drawing/2014/main" val="233073272"/>
                  </a:ext>
                </a:extLst>
              </a:tr>
              <a:tr h="370840">
                <a:tc>
                  <a:txBody>
                    <a:bodyPr/>
                    <a:lstStyle/>
                    <a:p>
                      <a:pPr algn="ctr"/>
                      <a:r>
                        <a:rPr lang="en-US" sz="1400" dirty="0"/>
                        <a:t>2004</a:t>
                      </a:r>
                    </a:p>
                  </a:txBody>
                  <a:tcPr/>
                </a:tc>
                <a:tc>
                  <a:txBody>
                    <a:bodyPr/>
                    <a:lstStyle/>
                    <a:p>
                      <a:pPr algn="ctr"/>
                      <a:r>
                        <a:rPr lang="en-US" sz="1400" dirty="0"/>
                        <a:t>295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295</a:t>
                      </a:r>
                    </a:p>
                  </a:txBody>
                  <a:tcPr/>
                </a:tc>
                <a:tc>
                  <a:txBody>
                    <a:bodyPr/>
                    <a:lstStyle/>
                    <a:p>
                      <a:pPr algn="ctr"/>
                      <a:r>
                        <a:rPr lang="en-US" sz="1400" dirty="0"/>
                        <a:t>1223</a:t>
                      </a:r>
                    </a:p>
                  </a:txBody>
                  <a:tcPr/>
                </a:tc>
                <a:tc>
                  <a:txBody>
                    <a:bodyPr/>
                    <a:lstStyle/>
                    <a:p>
                      <a:pPr algn="ctr"/>
                      <a:r>
                        <a:rPr lang="en-US" sz="1400" dirty="0"/>
                        <a:t>0</a:t>
                      </a:r>
                    </a:p>
                  </a:txBody>
                  <a:tcPr/>
                </a:tc>
                <a:extLst>
                  <a:ext uri="{0D108BD9-81ED-4DB2-BD59-A6C34878D82A}">
                    <a16:rowId xmlns:a16="http://schemas.microsoft.com/office/drawing/2014/main" val="2696096593"/>
                  </a:ext>
                </a:extLst>
              </a:tr>
              <a:tr h="370840">
                <a:tc>
                  <a:txBody>
                    <a:bodyPr/>
                    <a:lstStyle/>
                    <a:p>
                      <a:pPr algn="ctr"/>
                      <a:r>
                        <a:rPr lang="en-US" sz="1400" dirty="0"/>
                        <a:t>2005</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1266</a:t>
                      </a:r>
                    </a:p>
                  </a:txBody>
                  <a:tcPr/>
                </a:tc>
                <a:tc>
                  <a:txBody>
                    <a:bodyPr/>
                    <a:lstStyle/>
                    <a:p>
                      <a:pPr algn="ctr"/>
                      <a:r>
                        <a:rPr lang="en-US" sz="1400" dirty="0"/>
                        <a:t>1266</a:t>
                      </a:r>
                    </a:p>
                  </a:txBody>
                  <a:tcPr/>
                </a:tc>
                <a:extLst>
                  <a:ext uri="{0D108BD9-81ED-4DB2-BD59-A6C34878D82A}">
                    <a16:rowId xmlns:a16="http://schemas.microsoft.com/office/drawing/2014/main" val="935846114"/>
                  </a:ext>
                </a:extLst>
              </a:tr>
              <a:tr h="370840">
                <a:tc>
                  <a:txBody>
                    <a:bodyPr/>
                    <a:lstStyle/>
                    <a:p>
                      <a:pPr algn="ctr"/>
                      <a:r>
                        <a:rPr lang="en-US" sz="1400" dirty="0"/>
                        <a:t>2006</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1316</a:t>
                      </a:r>
                    </a:p>
                  </a:txBody>
                  <a:tcPr/>
                </a:tc>
                <a:tc>
                  <a:txBody>
                    <a:bodyPr/>
                    <a:lstStyle/>
                    <a:p>
                      <a:pPr algn="ctr"/>
                      <a:r>
                        <a:rPr lang="en-US" sz="1400" dirty="0"/>
                        <a:t>1316</a:t>
                      </a:r>
                    </a:p>
                  </a:txBody>
                  <a:tcPr/>
                </a:tc>
                <a:extLst>
                  <a:ext uri="{0D108BD9-81ED-4DB2-BD59-A6C34878D82A}">
                    <a16:rowId xmlns:a16="http://schemas.microsoft.com/office/drawing/2014/main" val="2512858993"/>
                  </a:ext>
                </a:extLst>
              </a:tr>
              <a:tr h="370840">
                <a:tc>
                  <a:txBody>
                    <a:bodyPr/>
                    <a:lstStyle/>
                    <a:p>
                      <a:pPr algn="ctr"/>
                      <a:r>
                        <a:rPr lang="en-US" sz="1400" dirty="0"/>
                        <a:t>2007</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1388</a:t>
                      </a:r>
                    </a:p>
                  </a:txBody>
                  <a:tcPr/>
                </a:tc>
                <a:tc>
                  <a:txBody>
                    <a:bodyPr/>
                    <a:lstStyle/>
                    <a:p>
                      <a:pPr algn="ctr"/>
                      <a:r>
                        <a:rPr lang="en-US" sz="1400" dirty="0"/>
                        <a:t>1388</a:t>
                      </a:r>
                    </a:p>
                  </a:txBody>
                  <a:tcPr/>
                </a:tc>
                <a:extLst>
                  <a:ext uri="{0D108BD9-81ED-4DB2-BD59-A6C34878D82A}">
                    <a16:rowId xmlns:a16="http://schemas.microsoft.com/office/drawing/2014/main" val="404444631"/>
                  </a:ext>
                </a:extLst>
              </a:tr>
              <a:tr h="370840">
                <a:tc>
                  <a:txBody>
                    <a:bodyPr/>
                    <a:lstStyle/>
                    <a:p>
                      <a:pPr algn="ctr"/>
                      <a:r>
                        <a:rPr lang="en-US" sz="1400" dirty="0"/>
                        <a:t>2008</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1415</a:t>
                      </a:r>
                    </a:p>
                  </a:txBody>
                  <a:tcPr/>
                </a:tc>
                <a:tc>
                  <a:txBody>
                    <a:bodyPr/>
                    <a:lstStyle/>
                    <a:p>
                      <a:pPr algn="ctr"/>
                      <a:r>
                        <a:rPr lang="en-US" sz="1400" dirty="0"/>
                        <a:t>1415</a:t>
                      </a:r>
                    </a:p>
                  </a:txBody>
                  <a:tcPr/>
                </a:tc>
                <a:extLst>
                  <a:ext uri="{0D108BD9-81ED-4DB2-BD59-A6C34878D82A}">
                    <a16:rowId xmlns:a16="http://schemas.microsoft.com/office/drawing/2014/main" val="2455848887"/>
                  </a:ext>
                </a:extLst>
              </a:tr>
              <a:tr h="370840">
                <a:tc>
                  <a:txBody>
                    <a:bodyPr/>
                    <a:lstStyle/>
                    <a:p>
                      <a:pPr algn="ctr"/>
                      <a:r>
                        <a:rPr lang="en-US" sz="1400" dirty="0"/>
                        <a:t>2009</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1449</a:t>
                      </a:r>
                    </a:p>
                  </a:txBody>
                  <a:tcPr/>
                </a:tc>
                <a:tc>
                  <a:txBody>
                    <a:bodyPr/>
                    <a:lstStyle/>
                    <a:p>
                      <a:pPr algn="ctr"/>
                      <a:r>
                        <a:rPr lang="en-US" sz="1400" dirty="0"/>
                        <a:t>1449</a:t>
                      </a:r>
                    </a:p>
                  </a:txBody>
                  <a:tcPr/>
                </a:tc>
                <a:extLst>
                  <a:ext uri="{0D108BD9-81ED-4DB2-BD59-A6C34878D82A}">
                    <a16:rowId xmlns:a16="http://schemas.microsoft.com/office/drawing/2014/main" val="3269783277"/>
                  </a:ext>
                </a:extLst>
              </a:tr>
              <a:tr h="370840">
                <a:tc>
                  <a:txBody>
                    <a:bodyPr/>
                    <a:lstStyle/>
                    <a:p>
                      <a:pPr algn="ctr"/>
                      <a:r>
                        <a:rPr lang="en-US" sz="1400" dirty="0"/>
                        <a:t>2010</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1436</a:t>
                      </a:r>
                    </a:p>
                  </a:txBody>
                  <a:tcPr/>
                </a:tc>
                <a:tc>
                  <a:txBody>
                    <a:bodyPr/>
                    <a:lstStyle/>
                    <a:p>
                      <a:pPr algn="ctr"/>
                      <a:r>
                        <a:rPr lang="en-US" sz="1400" dirty="0"/>
                        <a:t>1436</a:t>
                      </a:r>
                    </a:p>
                  </a:txBody>
                  <a:tcPr/>
                </a:tc>
                <a:extLst>
                  <a:ext uri="{0D108BD9-81ED-4DB2-BD59-A6C34878D82A}">
                    <a16:rowId xmlns:a16="http://schemas.microsoft.com/office/drawing/2014/main" val="459150231"/>
                  </a:ext>
                </a:extLst>
              </a:tr>
              <a:tr h="370840">
                <a:tc>
                  <a:txBody>
                    <a:bodyPr/>
                    <a:lstStyle/>
                    <a:p>
                      <a:pPr algn="ctr"/>
                      <a:r>
                        <a:rPr lang="en-US" sz="1400" dirty="0"/>
                        <a:t>2011</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1439</a:t>
                      </a:r>
                    </a:p>
                  </a:txBody>
                  <a:tcPr/>
                </a:tc>
                <a:tc>
                  <a:txBody>
                    <a:bodyPr/>
                    <a:lstStyle/>
                    <a:p>
                      <a:pPr algn="ctr"/>
                      <a:r>
                        <a:rPr lang="en-US" sz="1400" dirty="0"/>
                        <a:t>1439</a:t>
                      </a:r>
                    </a:p>
                  </a:txBody>
                  <a:tcPr/>
                </a:tc>
                <a:extLst>
                  <a:ext uri="{0D108BD9-81ED-4DB2-BD59-A6C34878D82A}">
                    <a16:rowId xmlns:a16="http://schemas.microsoft.com/office/drawing/2014/main" val="3912432320"/>
                  </a:ext>
                </a:extLst>
              </a:tr>
              <a:tr h="370840">
                <a:tc>
                  <a:txBody>
                    <a:bodyPr/>
                    <a:lstStyle/>
                    <a:p>
                      <a:pPr algn="ctr"/>
                      <a:r>
                        <a:rPr lang="en-US" sz="1400" dirty="0"/>
                        <a:t>2012</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1449</a:t>
                      </a:r>
                    </a:p>
                  </a:txBody>
                  <a:tcPr/>
                </a:tc>
                <a:tc>
                  <a:txBody>
                    <a:bodyPr/>
                    <a:lstStyle/>
                    <a:p>
                      <a:pPr algn="ctr"/>
                      <a:r>
                        <a:rPr lang="en-US" sz="1400" dirty="0"/>
                        <a:t>1449</a:t>
                      </a:r>
                    </a:p>
                  </a:txBody>
                  <a:tcPr/>
                </a:tc>
                <a:extLst>
                  <a:ext uri="{0D108BD9-81ED-4DB2-BD59-A6C34878D82A}">
                    <a16:rowId xmlns:a16="http://schemas.microsoft.com/office/drawing/2014/main" val="2193689686"/>
                  </a:ext>
                </a:extLst>
              </a:tr>
              <a:tr h="370840">
                <a:tc>
                  <a:txBody>
                    <a:bodyPr/>
                    <a:lstStyle/>
                    <a:p>
                      <a:pPr algn="ctr"/>
                      <a:r>
                        <a:rPr lang="en-US" sz="1400" dirty="0"/>
                        <a:t>2013</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1521</a:t>
                      </a:r>
                    </a:p>
                  </a:txBody>
                  <a:tcPr/>
                </a:tc>
                <a:tc>
                  <a:txBody>
                    <a:bodyPr/>
                    <a:lstStyle/>
                    <a:p>
                      <a:pPr algn="ctr"/>
                      <a:r>
                        <a:rPr lang="en-US" sz="1400" dirty="0"/>
                        <a:t>1521</a:t>
                      </a:r>
                    </a:p>
                  </a:txBody>
                  <a:tcPr/>
                </a:tc>
                <a:extLst>
                  <a:ext uri="{0D108BD9-81ED-4DB2-BD59-A6C34878D82A}">
                    <a16:rowId xmlns:a16="http://schemas.microsoft.com/office/drawing/2014/main" val="1321120267"/>
                  </a:ext>
                </a:extLst>
              </a:tr>
              <a:tr h="370840">
                <a:tc>
                  <a:txBody>
                    <a:bodyPr/>
                    <a:lstStyle/>
                    <a:p>
                      <a:pPr algn="ctr"/>
                      <a:r>
                        <a:rPr lang="en-US" sz="1400" dirty="0"/>
                        <a:t>2014</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1520</a:t>
                      </a:r>
                    </a:p>
                  </a:txBody>
                  <a:tcPr/>
                </a:tc>
                <a:tc>
                  <a:txBody>
                    <a:bodyPr/>
                    <a:lstStyle/>
                    <a:p>
                      <a:pPr algn="ctr"/>
                      <a:r>
                        <a:rPr lang="en-US" sz="1400" dirty="0"/>
                        <a:t>1520</a:t>
                      </a:r>
                    </a:p>
                  </a:txBody>
                  <a:tcPr/>
                </a:tc>
                <a:extLst>
                  <a:ext uri="{0D108BD9-81ED-4DB2-BD59-A6C34878D82A}">
                    <a16:rowId xmlns:a16="http://schemas.microsoft.com/office/drawing/2014/main" val="3206013333"/>
                  </a:ext>
                </a:extLst>
              </a:tr>
              <a:tr h="370840">
                <a:tc>
                  <a:txBody>
                    <a:bodyPr/>
                    <a:lstStyle/>
                    <a:p>
                      <a:pPr algn="ctr"/>
                      <a:r>
                        <a:rPr lang="en-US" sz="1400" dirty="0"/>
                        <a:t>2015</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1543</a:t>
                      </a:r>
                    </a:p>
                  </a:txBody>
                  <a:tcPr/>
                </a:tc>
                <a:tc>
                  <a:txBody>
                    <a:bodyPr/>
                    <a:lstStyle/>
                    <a:p>
                      <a:pPr algn="ctr"/>
                      <a:r>
                        <a:rPr lang="en-US" sz="1400" dirty="0"/>
                        <a:t>1543</a:t>
                      </a:r>
                    </a:p>
                  </a:txBody>
                  <a:tcPr/>
                </a:tc>
                <a:extLst>
                  <a:ext uri="{0D108BD9-81ED-4DB2-BD59-A6C34878D82A}">
                    <a16:rowId xmlns:a16="http://schemas.microsoft.com/office/drawing/2014/main" val="3103847298"/>
                  </a:ext>
                </a:extLst>
              </a:tr>
              <a:tr h="370840">
                <a:tc>
                  <a:txBody>
                    <a:bodyPr/>
                    <a:lstStyle/>
                    <a:p>
                      <a:pPr algn="ctr"/>
                      <a:r>
                        <a:rPr lang="en-US" sz="1400" dirty="0"/>
                        <a:t>2016</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1564</a:t>
                      </a:r>
                    </a:p>
                  </a:txBody>
                  <a:tcPr/>
                </a:tc>
                <a:tc>
                  <a:txBody>
                    <a:bodyPr/>
                    <a:lstStyle/>
                    <a:p>
                      <a:pPr algn="ctr"/>
                      <a:r>
                        <a:rPr lang="en-US" sz="1400" dirty="0"/>
                        <a:t>1564</a:t>
                      </a:r>
                    </a:p>
                  </a:txBody>
                  <a:tcPr/>
                </a:tc>
                <a:extLst>
                  <a:ext uri="{0D108BD9-81ED-4DB2-BD59-A6C34878D82A}">
                    <a16:rowId xmlns:a16="http://schemas.microsoft.com/office/drawing/2014/main" val="1752907753"/>
                  </a:ext>
                </a:extLst>
              </a:tr>
              <a:tr h="370840">
                <a:tc>
                  <a:txBody>
                    <a:bodyPr/>
                    <a:lstStyle/>
                    <a:p>
                      <a:pPr algn="ctr"/>
                      <a:r>
                        <a:rPr lang="en-US" sz="1400" dirty="0"/>
                        <a:t>2017</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1565</a:t>
                      </a:r>
                    </a:p>
                  </a:txBody>
                  <a:tcPr/>
                </a:tc>
                <a:tc>
                  <a:txBody>
                    <a:bodyPr/>
                    <a:lstStyle/>
                    <a:p>
                      <a:pPr algn="ctr"/>
                      <a:r>
                        <a:rPr lang="en-US" sz="1400" dirty="0"/>
                        <a:t>1565</a:t>
                      </a:r>
                    </a:p>
                  </a:txBody>
                  <a:tcPr/>
                </a:tc>
                <a:extLst>
                  <a:ext uri="{0D108BD9-81ED-4DB2-BD59-A6C34878D82A}">
                    <a16:rowId xmlns:a16="http://schemas.microsoft.com/office/drawing/2014/main" val="3831464592"/>
                  </a:ext>
                </a:extLst>
              </a:tr>
            </a:tbl>
          </a:graphicData>
        </a:graphic>
      </p:graphicFrame>
      <p:sp>
        <p:nvSpPr>
          <p:cNvPr id="6" name="Rectangle 5">
            <a:extLst>
              <a:ext uri="{FF2B5EF4-FFF2-40B4-BE49-F238E27FC236}">
                <a16:creationId xmlns:a16="http://schemas.microsoft.com/office/drawing/2014/main" id="{5D044691-D109-47CE-A260-527C2674417A}"/>
              </a:ext>
            </a:extLst>
          </p:cNvPr>
          <p:cNvSpPr/>
          <p:nvPr/>
        </p:nvSpPr>
        <p:spPr>
          <a:xfrm>
            <a:off x="7921188" y="765143"/>
            <a:ext cx="4107884" cy="954107"/>
          </a:xfrm>
          <a:prstGeom prst="rect">
            <a:avLst/>
          </a:prstGeom>
        </p:spPr>
        <p:txBody>
          <a:bodyPr wrap="square">
            <a:spAutoFit/>
          </a:bodyPr>
          <a:lstStyle/>
          <a:p>
            <a:r>
              <a:rPr lang="en-US" sz="1400" dirty="0"/>
              <a:t>2003 seems to have less data than the later years, so train a classifier for 2003 and apply it to 2003 alone; then train another classifier for 2004-2017 pooled and apply it to 2004 - 2018</a:t>
            </a:r>
          </a:p>
        </p:txBody>
      </p:sp>
    </p:spTree>
    <p:extLst>
      <p:ext uri="{BB962C8B-B14F-4D97-AF65-F5344CB8AC3E}">
        <p14:creationId xmlns:p14="http://schemas.microsoft.com/office/powerpoint/2010/main" val="3356971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E28C15-DB2D-4364-9FBA-FEB5BA0357FB}"/>
              </a:ext>
            </a:extLst>
          </p:cNvPr>
          <p:cNvSpPr txBox="1"/>
          <p:nvPr/>
        </p:nvSpPr>
        <p:spPr>
          <a:xfrm>
            <a:off x="2207371" y="2629234"/>
            <a:ext cx="7777257" cy="461665"/>
          </a:xfrm>
          <a:prstGeom prst="rect">
            <a:avLst/>
          </a:prstGeom>
          <a:noFill/>
        </p:spPr>
        <p:txBody>
          <a:bodyPr wrap="none" rtlCol="0">
            <a:spAutoFit/>
          </a:bodyPr>
          <a:lstStyle/>
          <a:p>
            <a:r>
              <a:rPr lang="en-US" sz="2400" dirty="0"/>
              <a:t>Additional ground reference data for land cover classification</a:t>
            </a:r>
          </a:p>
        </p:txBody>
      </p:sp>
    </p:spTree>
    <p:extLst>
      <p:ext uri="{BB962C8B-B14F-4D97-AF65-F5344CB8AC3E}">
        <p14:creationId xmlns:p14="http://schemas.microsoft.com/office/powerpoint/2010/main" val="1447000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36A3DDD-8EC0-432A-BF68-B90CDCFBFDA3}"/>
              </a:ext>
            </a:extLst>
          </p:cNvPr>
          <p:cNvGraphicFramePr>
            <a:graphicFrameLocks noGrp="1"/>
          </p:cNvGraphicFramePr>
          <p:nvPr>
            <p:extLst>
              <p:ext uri="{D42A27DB-BD31-4B8C-83A1-F6EECF244321}">
                <p14:modId xmlns:p14="http://schemas.microsoft.com/office/powerpoint/2010/main" val="593154302"/>
              </p:ext>
            </p:extLst>
          </p:nvPr>
        </p:nvGraphicFramePr>
        <p:xfrm>
          <a:off x="122548" y="719666"/>
          <a:ext cx="11924907" cy="4719320"/>
        </p:xfrm>
        <a:graphic>
          <a:graphicData uri="http://schemas.openxmlformats.org/drawingml/2006/table">
            <a:tbl>
              <a:tblPr firstRow="1" bandRow="1">
                <a:tableStyleId>{5C22544A-7EE6-4342-B048-85BDC9FD1C3A}</a:tableStyleId>
              </a:tblPr>
              <a:tblGrid>
                <a:gridCol w="3974969">
                  <a:extLst>
                    <a:ext uri="{9D8B030D-6E8A-4147-A177-3AD203B41FA5}">
                      <a16:colId xmlns:a16="http://schemas.microsoft.com/office/drawing/2014/main" val="4289855874"/>
                    </a:ext>
                  </a:extLst>
                </a:gridCol>
                <a:gridCol w="3974969">
                  <a:extLst>
                    <a:ext uri="{9D8B030D-6E8A-4147-A177-3AD203B41FA5}">
                      <a16:colId xmlns:a16="http://schemas.microsoft.com/office/drawing/2014/main" val="2696804520"/>
                    </a:ext>
                  </a:extLst>
                </a:gridCol>
                <a:gridCol w="3974969">
                  <a:extLst>
                    <a:ext uri="{9D8B030D-6E8A-4147-A177-3AD203B41FA5}">
                      <a16:colId xmlns:a16="http://schemas.microsoft.com/office/drawing/2014/main" val="3963124334"/>
                    </a:ext>
                  </a:extLst>
                </a:gridCol>
              </a:tblGrid>
              <a:tr h="370840">
                <a:tc>
                  <a:txBody>
                    <a:bodyPr/>
                    <a:lstStyle/>
                    <a:p>
                      <a:endParaRPr lang="en-US" dirty="0"/>
                    </a:p>
                  </a:txBody>
                  <a:tcPr/>
                </a:tc>
                <a:tc>
                  <a:txBody>
                    <a:bodyPr/>
                    <a:lstStyle/>
                    <a:p>
                      <a:r>
                        <a:rPr lang="en-US" dirty="0"/>
                        <a:t>PLOS MT</a:t>
                      </a:r>
                    </a:p>
                  </a:txBody>
                  <a:tcPr/>
                </a:tc>
                <a:tc>
                  <a:txBody>
                    <a:bodyPr/>
                    <a:lstStyle/>
                    <a:p>
                      <a:r>
                        <a:rPr lang="en-US" dirty="0"/>
                        <a:t>Soy_pts_agsat_1</a:t>
                      </a:r>
                    </a:p>
                  </a:txBody>
                  <a:tcPr/>
                </a:tc>
                <a:extLst>
                  <a:ext uri="{0D108BD9-81ED-4DB2-BD59-A6C34878D82A}">
                    <a16:rowId xmlns:a16="http://schemas.microsoft.com/office/drawing/2014/main" val="3239323884"/>
                  </a:ext>
                </a:extLst>
              </a:tr>
              <a:tr h="370840">
                <a:tc>
                  <a:txBody>
                    <a:bodyPr/>
                    <a:lstStyle/>
                    <a:p>
                      <a:r>
                        <a:rPr lang="en-US" dirty="0"/>
                        <a:t>Description</a:t>
                      </a:r>
                    </a:p>
                  </a:txBody>
                  <a:tcPr/>
                </a:tc>
                <a:tc>
                  <a:txBody>
                    <a:bodyPr/>
                    <a:lstStyle/>
                    <a:p>
                      <a:r>
                        <a:rPr lang="en-US" dirty="0"/>
                        <a:t>Only in Mato Grosso (is the ‘new one’)</a:t>
                      </a:r>
                    </a:p>
                  </a:txBody>
                  <a:tcPr/>
                </a:tc>
                <a:tc>
                  <a:txBody>
                    <a:bodyPr/>
                    <a:lstStyle/>
                    <a:p>
                      <a:r>
                        <a:rPr lang="en-US" dirty="0"/>
                        <a:t>Only in Mato Grosso</a:t>
                      </a:r>
                    </a:p>
                  </a:txBody>
                  <a:tcPr/>
                </a:tc>
                <a:extLst>
                  <a:ext uri="{0D108BD9-81ED-4DB2-BD59-A6C34878D82A}">
                    <a16:rowId xmlns:a16="http://schemas.microsoft.com/office/drawing/2014/main" val="1807413295"/>
                  </a:ext>
                </a:extLst>
              </a:tr>
              <a:tr h="370840">
                <a:tc>
                  <a:txBody>
                    <a:bodyPr/>
                    <a:lstStyle/>
                    <a:p>
                      <a:r>
                        <a:rPr lang="en-US" dirty="0"/>
                        <a:t>GEE asset id</a:t>
                      </a:r>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minghuiz</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LandUse</a:t>
                      </a:r>
                      <a:r>
                        <a:rPr lang="en-US" sz="1800" b="0" i="0" kern="1200" dirty="0">
                          <a:solidFill>
                            <a:schemeClr val="dk1"/>
                          </a:solidFill>
                          <a:effectLst/>
                          <a:latin typeface="+mn-lt"/>
                          <a:ea typeface="+mn-ea"/>
                          <a:cs typeface="+mn-cs"/>
                        </a:rPr>
                        <a:t>/MT_ground_reference_data_PLOS_2017</a:t>
                      </a:r>
                      <a:endParaRPr lang="en-US" dirty="0"/>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cloudymccloudface</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cohnlab</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agroserv</a:t>
                      </a:r>
                      <a:r>
                        <a:rPr lang="en-US" sz="1800" b="0" i="0" kern="1200" dirty="0">
                          <a:solidFill>
                            <a:schemeClr val="dk1"/>
                          </a:solidFill>
                          <a:effectLst/>
                          <a:latin typeface="+mn-lt"/>
                          <a:ea typeface="+mn-ea"/>
                          <a:cs typeface="+mn-cs"/>
                        </a:rPr>
                        <a:t>/soylc_train_pts_agsat_1</a:t>
                      </a:r>
                      <a:endParaRPr lang="en-US" dirty="0"/>
                    </a:p>
                  </a:txBody>
                  <a:tcPr/>
                </a:tc>
                <a:extLst>
                  <a:ext uri="{0D108BD9-81ED-4DB2-BD59-A6C34878D82A}">
                    <a16:rowId xmlns:a16="http://schemas.microsoft.com/office/drawing/2014/main" val="2865272392"/>
                  </a:ext>
                </a:extLst>
              </a:tr>
              <a:tr h="370840">
                <a:tc>
                  <a:txBody>
                    <a:bodyPr/>
                    <a:lstStyle/>
                    <a:p>
                      <a:r>
                        <a:rPr lang="en-US" dirty="0"/>
                        <a:t>Years</a:t>
                      </a:r>
                    </a:p>
                  </a:txBody>
                  <a:tcPr/>
                </a:tc>
                <a:tc>
                  <a:txBody>
                    <a:bodyPr/>
                    <a:lstStyle/>
                    <a:p>
                      <a:r>
                        <a:rPr lang="en-US" dirty="0"/>
                        <a:t>2005 – 2013</a:t>
                      </a:r>
                    </a:p>
                  </a:txBody>
                  <a:tcPr/>
                </a:tc>
                <a:tc>
                  <a:txBody>
                    <a:bodyPr/>
                    <a:lstStyle/>
                    <a:p>
                      <a:r>
                        <a:rPr lang="en-US" dirty="0"/>
                        <a:t>2003 - 2017</a:t>
                      </a:r>
                    </a:p>
                  </a:txBody>
                  <a:tcPr/>
                </a:tc>
                <a:extLst>
                  <a:ext uri="{0D108BD9-81ED-4DB2-BD59-A6C34878D82A}">
                    <a16:rowId xmlns:a16="http://schemas.microsoft.com/office/drawing/2014/main" val="1143381346"/>
                  </a:ext>
                </a:extLst>
              </a:tr>
              <a:tr h="370840">
                <a:tc>
                  <a:txBody>
                    <a:bodyPr/>
                    <a:lstStyle/>
                    <a:p>
                      <a:r>
                        <a:rPr lang="en-US" dirty="0"/>
                        <a:t>Property name</a:t>
                      </a:r>
                    </a:p>
                  </a:txBody>
                  <a:tcPr/>
                </a:tc>
                <a:tc>
                  <a:txBody>
                    <a:bodyPr/>
                    <a:lstStyle/>
                    <a:p>
                      <a:r>
                        <a:rPr lang="en-US" dirty="0" err="1"/>
                        <a:t>clsidYEAR</a:t>
                      </a:r>
                      <a:r>
                        <a:rPr lang="en-US" dirty="0"/>
                        <a:t> (YEAR = 2005 to 2013)</a:t>
                      </a:r>
                    </a:p>
                  </a:txBody>
                  <a:tcPr/>
                </a:tc>
                <a:tc>
                  <a:txBody>
                    <a:bodyPr/>
                    <a:lstStyle/>
                    <a:p>
                      <a:r>
                        <a:rPr lang="en-US" dirty="0"/>
                        <a:t>class</a:t>
                      </a:r>
                    </a:p>
                  </a:txBody>
                  <a:tcPr/>
                </a:tc>
                <a:extLst>
                  <a:ext uri="{0D108BD9-81ED-4DB2-BD59-A6C34878D82A}">
                    <a16:rowId xmlns:a16="http://schemas.microsoft.com/office/drawing/2014/main" val="2540056077"/>
                  </a:ext>
                </a:extLst>
              </a:tr>
              <a:tr h="370840">
                <a:tc>
                  <a:txBody>
                    <a:bodyPr/>
                    <a:lstStyle/>
                    <a:p>
                      <a:r>
                        <a:rPr lang="en-US" dirty="0"/>
                        <a:t>soy-single </a:t>
                      </a:r>
                    </a:p>
                  </a:txBody>
                  <a:tcPr/>
                </a:tc>
                <a:tc>
                  <a:txBody>
                    <a:bodyPr/>
                    <a:lstStyle/>
                    <a:p>
                      <a:r>
                        <a:rPr lang="en-US" dirty="0"/>
                        <a:t>2</a:t>
                      </a:r>
                    </a:p>
                  </a:txBody>
                  <a:tcPr/>
                </a:tc>
                <a:tc>
                  <a:txBody>
                    <a:bodyPr/>
                    <a:lstStyle/>
                    <a:p>
                      <a:r>
                        <a:rPr lang="en-US" dirty="0"/>
                        <a:t>0</a:t>
                      </a:r>
                    </a:p>
                  </a:txBody>
                  <a:tcPr/>
                </a:tc>
                <a:extLst>
                  <a:ext uri="{0D108BD9-81ED-4DB2-BD59-A6C34878D82A}">
                    <a16:rowId xmlns:a16="http://schemas.microsoft.com/office/drawing/2014/main" val="2056670085"/>
                  </a:ext>
                </a:extLst>
              </a:tr>
              <a:tr h="370840">
                <a:tc>
                  <a:txBody>
                    <a:bodyPr/>
                    <a:lstStyle/>
                    <a:p>
                      <a:r>
                        <a:rPr lang="en-US" dirty="0"/>
                        <a:t>Soy-double</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234548644"/>
                  </a:ext>
                </a:extLst>
              </a:tr>
              <a:tr h="370840">
                <a:tc>
                  <a:txBody>
                    <a:bodyPr/>
                    <a:lstStyle/>
                    <a:p>
                      <a:r>
                        <a:rPr lang="en-US" dirty="0"/>
                        <a:t>Agri, </a:t>
                      </a:r>
                      <a:r>
                        <a:rPr lang="en-US" dirty="0" err="1"/>
                        <a:t>nonsoy</a:t>
                      </a:r>
                      <a:endParaRPr lang="en-US" dirty="0"/>
                    </a:p>
                  </a:txBody>
                  <a:tcPr/>
                </a:tc>
                <a:tc>
                  <a:txBody>
                    <a:bodyPr/>
                    <a:lstStyle/>
                    <a:p>
                      <a:r>
                        <a:rPr lang="en-US" dirty="0"/>
                        <a:t>n/a</a:t>
                      </a:r>
                    </a:p>
                  </a:txBody>
                  <a:tcPr/>
                </a:tc>
                <a:tc>
                  <a:txBody>
                    <a:bodyPr/>
                    <a:lstStyle/>
                    <a:p>
                      <a:r>
                        <a:rPr lang="en-US" dirty="0"/>
                        <a:t>2</a:t>
                      </a:r>
                    </a:p>
                  </a:txBody>
                  <a:tcPr/>
                </a:tc>
                <a:extLst>
                  <a:ext uri="{0D108BD9-81ED-4DB2-BD59-A6C34878D82A}">
                    <a16:rowId xmlns:a16="http://schemas.microsoft.com/office/drawing/2014/main" val="1588162303"/>
                  </a:ext>
                </a:extLst>
              </a:tr>
              <a:tr h="370840">
                <a:tc>
                  <a:txBody>
                    <a:bodyPr/>
                    <a:lstStyle/>
                    <a:p>
                      <a:r>
                        <a:rPr lang="en-US" dirty="0"/>
                        <a:t>Cotton</a:t>
                      </a:r>
                    </a:p>
                  </a:txBody>
                  <a:tcPr/>
                </a:tc>
                <a:tc>
                  <a:txBody>
                    <a:bodyPr/>
                    <a:lstStyle/>
                    <a:p>
                      <a:r>
                        <a:rPr lang="en-US" dirty="0"/>
                        <a:t>3</a:t>
                      </a:r>
                    </a:p>
                  </a:txBody>
                  <a:tcPr/>
                </a:tc>
                <a:tc>
                  <a:txBody>
                    <a:bodyPr/>
                    <a:lstStyle/>
                    <a:p>
                      <a:r>
                        <a:rPr lang="en-US" dirty="0"/>
                        <a:t>n/a</a:t>
                      </a:r>
                    </a:p>
                  </a:txBody>
                  <a:tcPr/>
                </a:tc>
                <a:extLst>
                  <a:ext uri="{0D108BD9-81ED-4DB2-BD59-A6C34878D82A}">
                    <a16:rowId xmlns:a16="http://schemas.microsoft.com/office/drawing/2014/main" val="3604676075"/>
                  </a:ext>
                </a:extLst>
              </a:tr>
              <a:tr h="370840">
                <a:tc>
                  <a:txBody>
                    <a:bodyPr/>
                    <a:lstStyle/>
                    <a:p>
                      <a:r>
                        <a:rPr lang="en-US" dirty="0"/>
                        <a:t>Pasture/</a:t>
                      </a:r>
                      <a:r>
                        <a:rPr lang="en-US" dirty="0" err="1"/>
                        <a:t>cerrado</a:t>
                      </a:r>
                      <a:endParaRPr lang="en-US" dirty="0"/>
                    </a:p>
                  </a:txBody>
                  <a:tcPr/>
                </a:tc>
                <a:tc>
                  <a:txBody>
                    <a:bodyPr/>
                    <a:lstStyle/>
                    <a:p>
                      <a:r>
                        <a:rPr lang="en-US" dirty="0"/>
                        <a:t>4</a:t>
                      </a:r>
                    </a:p>
                  </a:txBody>
                  <a:tcPr/>
                </a:tc>
                <a:tc>
                  <a:txBody>
                    <a:bodyPr/>
                    <a:lstStyle/>
                    <a:p>
                      <a:r>
                        <a:rPr lang="en-US" dirty="0"/>
                        <a:t>n/a</a:t>
                      </a:r>
                    </a:p>
                  </a:txBody>
                  <a:tcPr/>
                </a:tc>
                <a:extLst>
                  <a:ext uri="{0D108BD9-81ED-4DB2-BD59-A6C34878D82A}">
                    <a16:rowId xmlns:a16="http://schemas.microsoft.com/office/drawing/2014/main" val="3847550890"/>
                  </a:ext>
                </a:extLst>
              </a:tr>
              <a:tr h="370840">
                <a:tc>
                  <a:txBody>
                    <a:bodyPr/>
                    <a:lstStyle/>
                    <a:p>
                      <a:r>
                        <a:rPr lang="en-US" dirty="0"/>
                        <a:t>Soy-cotton</a:t>
                      </a:r>
                    </a:p>
                  </a:txBody>
                  <a:tcPr/>
                </a:tc>
                <a:tc>
                  <a:txBody>
                    <a:bodyPr/>
                    <a:lstStyle/>
                    <a:p>
                      <a:r>
                        <a:rPr lang="en-US" dirty="0"/>
                        <a:t>9</a:t>
                      </a:r>
                    </a:p>
                  </a:txBody>
                  <a:tcPr/>
                </a:tc>
                <a:tc>
                  <a:txBody>
                    <a:bodyPr/>
                    <a:lstStyle/>
                    <a:p>
                      <a:r>
                        <a:rPr lang="en-US" dirty="0"/>
                        <a:t>n/a</a:t>
                      </a:r>
                    </a:p>
                  </a:txBody>
                  <a:tcPr/>
                </a:tc>
                <a:extLst>
                  <a:ext uri="{0D108BD9-81ED-4DB2-BD59-A6C34878D82A}">
                    <a16:rowId xmlns:a16="http://schemas.microsoft.com/office/drawing/2014/main" val="580884953"/>
                  </a:ext>
                </a:extLst>
              </a:tr>
              <a:tr h="370840">
                <a:tc>
                  <a:txBody>
                    <a:bodyPr/>
                    <a:lstStyle/>
                    <a:p>
                      <a:r>
                        <a:rPr lang="en-US" dirty="0"/>
                        <a:t>Unknown value</a:t>
                      </a:r>
                    </a:p>
                  </a:txBody>
                  <a:tcPr/>
                </a:tc>
                <a:tc>
                  <a:txBody>
                    <a:bodyPr/>
                    <a:lstStyle/>
                    <a:p>
                      <a:r>
                        <a:rPr lang="en-US" dirty="0"/>
                        <a:t>0</a:t>
                      </a:r>
                    </a:p>
                  </a:txBody>
                  <a:tcPr/>
                </a:tc>
                <a:tc>
                  <a:txBody>
                    <a:bodyPr/>
                    <a:lstStyle/>
                    <a:p>
                      <a:r>
                        <a:rPr lang="en-US" dirty="0"/>
                        <a:t>n/a</a:t>
                      </a:r>
                    </a:p>
                  </a:txBody>
                  <a:tcPr/>
                </a:tc>
                <a:extLst>
                  <a:ext uri="{0D108BD9-81ED-4DB2-BD59-A6C34878D82A}">
                    <a16:rowId xmlns:a16="http://schemas.microsoft.com/office/drawing/2014/main" val="824822996"/>
                  </a:ext>
                </a:extLst>
              </a:tr>
            </a:tbl>
          </a:graphicData>
        </a:graphic>
      </p:graphicFrame>
      <p:sp>
        <p:nvSpPr>
          <p:cNvPr id="4" name="Rectangle 3">
            <a:extLst>
              <a:ext uri="{FF2B5EF4-FFF2-40B4-BE49-F238E27FC236}">
                <a16:creationId xmlns:a16="http://schemas.microsoft.com/office/drawing/2014/main" id="{59693993-EA14-46DE-9A3E-9F00F786D2BC}"/>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2</a:t>
            </a:r>
          </a:p>
        </p:txBody>
      </p:sp>
      <p:sp>
        <p:nvSpPr>
          <p:cNvPr id="5" name="Rectangle 4">
            <a:extLst>
              <a:ext uri="{FF2B5EF4-FFF2-40B4-BE49-F238E27FC236}">
                <a16:creationId xmlns:a16="http://schemas.microsoft.com/office/drawing/2014/main" id="{AC4745E1-6ECB-41FC-88F5-58E658DAB428}"/>
              </a:ext>
            </a:extLst>
          </p:cNvPr>
          <p:cNvSpPr/>
          <p:nvPr/>
        </p:nvSpPr>
        <p:spPr>
          <a:xfrm>
            <a:off x="644797" y="5686827"/>
            <a:ext cx="6036461" cy="738664"/>
          </a:xfrm>
          <a:prstGeom prst="rect">
            <a:avLst/>
          </a:prstGeom>
        </p:spPr>
        <p:txBody>
          <a:bodyPr wrap="none">
            <a:spAutoFit/>
          </a:bodyPr>
          <a:lstStyle/>
          <a:p>
            <a:pPr marL="285750" indent="-285750">
              <a:buFont typeface="Arial" panose="020B0604020202020204" pitchFamily="34" charset="0"/>
              <a:buChar char="•"/>
            </a:pPr>
            <a:r>
              <a:rPr lang="en-US" sz="1400" dirty="0"/>
              <a:t>Reclassify PLOS MT to match soy_pts_agsat_1</a:t>
            </a:r>
          </a:p>
          <a:p>
            <a:pPr marL="285750" indent="-285750">
              <a:buFont typeface="Arial" panose="020B0604020202020204" pitchFamily="34" charset="0"/>
              <a:buChar char="•"/>
            </a:pPr>
            <a:r>
              <a:rPr lang="en-US" sz="1400" dirty="0"/>
              <a:t>Create a single training point for each year instead of lumping multiple years</a:t>
            </a:r>
          </a:p>
          <a:p>
            <a:pPr marL="285750" indent="-285750">
              <a:buFont typeface="Arial" panose="020B0604020202020204" pitchFamily="34" charset="0"/>
              <a:buChar char="•"/>
            </a:pPr>
            <a:r>
              <a:rPr lang="en-US" sz="1400" dirty="0"/>
              <a:t>For the original unknown value, change 0 to -1 and delete that year’s data</a:t>
            </a:r>
          </a:p>
        </p:txBody>
      </p:sp>
    </p:spTree>
    <p:extLst>
      <p:ext uri="{BB962C8B-B14F-4D97-AF65-F5344CB8AC3E}">
        <p14:creationId xmlns:p14="http://schemas.microsoft.com/office/powerpoint/2010/main" val="2389747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273221-D674-45D8-B9F6-20A9B397588F}"/>
              </a:ext>
            </a:extLst>
          </p:cNvPr>
          <p:cNvSpPr txBox="1"/>
          <p:nvPr/>
        </p:nvSpPr>
        <p:spPr>
          <a:xfrm>
            <a:off x="2765528" y="2496455"/>
            <a:ext cx="7026475" cy="461665"/>
          </a:xfrm>
          <a:prstGeom prst="rect">
            <a:avLst/>
          </a:prstGeom>
          <a:noFill/>
        </p:spPr>
        <p:txBody>
          <a:bodyPr wrap="none" rtlCol="0">
            <a:spAutoFit/>
          </a:bodyPr>
          <a:lstStyle/>
          <a:p>
            <a:r>
              <a:rPr lang="en-US" sz="2400" dirty="0"/>
              <a:t>Creating and using validation data from Planet imagery</a:t>
            </a:r>
          </a:p>
        </p:txBody>
      </p:sp>
    </p:spTree>
    <p:extLst>
      <p:ext uri="{BB962C8B-B14F-4D97-AF65-F5344CB8AC3E}">
        <p14:creationId xmlns:p14="http://schemas.microsoft.com/office/powerpoint/2010/main" val="2445317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5B12B0F-9C06-4FD9-92C6-876AB7C87899}"/>
              </a:ext>
            </a:extLst>
          </p:cNvPr>
          <p:cNvSpPr/>
          <p:nvPr/>
        </p:nvSpPr>
        <p:spPr>
          <a:xfrm>
            <a:off x="179533" y="287764"/>
            <a:ext cx="11022227" cy="2031325"/>
          </a:xfrm>
          <a:prstGeom prst="rect">
            <a:avLst/>
          </a:prstGeom>
        </p:spPr>
        <p:txBody>
          <a:bodyPr wrap="square">
            <a:spAutoFit/>
          </a:bodyPr>
          <a:lstStyle/>
          <a:p>
            <a:r>
              <a:rPr lang="en-US" b="1" dirty="0"/>
              <a:t>Using Planet-derived validation data to answer questions:</a:t>
            </a:r>
          </a:p>
          <a:p>
            <a:endParaRPr lang="en-US" dirty="0"/>
          </a:p>
          <a:p>
            <a:pPr marL="285750" indent="-285750">
              <a:buFont typeface="Arial" panose="020B0604020202020204" pitchFamily="34" charset="0"/>
              <a:buChar char="•"/>
            </a:pPr>
            <a:r>
              <a:rPr lang="en-US" dirty="0"/>
              <a:t>What is the SC vs DC classification accuracy for different </a:t>
            </a:r>
            <a:r>
              <a:rPr lang="en-US" dirty="0" err="1"/>
              <a:t>soymaps</a:t>
            </a:r>
            <a:r>
              <a:rPr lang="en-US" dirty="0"/>
              <a:t>?</a:t>
            </a:r>
          </a:p>
          <a:p>
            <a:pPr marL="285750" indent="-285750">
              <a:buFont typeface="Arial" panose="020B0604020202020204" pitchFamily="34" charset="0"/>
              <a:buChar char="•"/>
            </a:pPr>
            <a:r>
              <a:rPr lang="en-US" dirty="0"/>
              <a:t>What is the soy vs </a:t>
            </a:r>
            <a:r>
              <a:rPr lang="en-US" dirty="0" err="1"/>
              <a:t>nonsoy</a:t>
            </a:r>
            <a:r>
              <a:rPr lang="en-US" dirty="0"/>
              <a:t> </a:t>
            </a:r>
            <a:r>
              <a:rPr lang="en-US" dirty="0" err="1"/>
              <a:t>agri</a:t>
            </a:r>
            <a:r>
              <a:rPr lang="en-US" dirty="0"/>
              <a:t> classification accuracy for different </a:t>
            </a:r>
            <a:r>
              <a:rPr lang="en-US" dirty="0" err="1"/>
              <a:t>soymaps</a:t>
            </a:r>
            <a:r>
              <a:rPr lang="en-US" dirty="0"/>
              <a:t>?</a:t>
            </a:r>
          </a:p>
          <a:p>
            <a:pPr marL="285750" indent="-285750">
              <a:buFont typeface="Arial" panose="020B0604020202020204" pitchFamily="34" charset="0"/>
              <a:buChar char="•"/>
            </a:pPr>
            <a:r>
              <a:rPr lang="en-US" dirty="0"/>
              <a:t>What is the </a:t>
            </a:r>
            <a:r>
              <a:rPr lang="en-US" dirty="0" err="1"/>
              <a:t>agri</a:t>
            </a:r>
            <a:r>
              <a:rPr lang="en-US" dirty="0"/>
              <a:t> vs natural classification accuracy for different </a:t>
            </a:r>
            <a:r>
              <a:rPr lang="en-US" dirty="0" err="1"/>
              <a:t>soymaps</a:t>
            </a:r>
            <a:r>
              <a:rPr lang="en-US" dirty="0"/>
              <a:t>?</a:t>
            </a:r>
          </a:p>
          <a:p>
            <a:pPr marL="285750" indent="-285750">
              <a:buFont typeface="Arial" panose="020B0604020202020204" pitchFamily="34" charset="0"/>
              <a:buChar char="•"/>
            </a:pPr>
            <a:r>
              <a:rPr lang="en-US" dirty="0"/>
              <a:t>What are common reasons my crop timing estimate is off? How should I adjust crop timing calculations to compensate?</a:t>
            </a:r>
          </a:p>
        </p:txBody>
      </p:sp>
      <p:sp>
        <p:nvSpPr>
          <p:cNvPr id="3" name="Rectangle 2">
            <a:extLst>
              <a:ext uri="{FF2B5EF4-FFF2-40B4-BE49-F238E27FC236}">
                <a16:creationId xmlns:a16="http://schemas.microsoft.com/office/drawing/2014/main" id="{F7C5C580-C339-4CF7-AE78-3E3B24601143}"/>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spTree>
    <p:extLst>
      <p:ext uri="{BB962C8B-B14F-4D97-AF65-F5344CB8AC3E}">
        <p14:creationId xmlns:p14="http://schemas.microsoft.com/office/powerpoint/2010/main" val="15816715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4EA14C-6050-4209-B13A-A0A17BFDC9F4}"/>
              </a:ext>
            </a:extLst>
          </p:cNvPr>
          <p:cNvSpPr/>
          <p:nvPr/>
        </p:nvSpPr>
        <p:spPr>
          <a:xfrm>
            <a:off x="105689" y="0"/>
            <a:ext cx="5369560" cy="369332"/>
          </a:xfrm>
          <a:prstGeom prst="rect">
            <a:avLst/>
          </a:prstGeom>
        </p:spPr>
        <p:txBody>
          <a:bodyPr wrap="square">
            <a:spAutoFit/>
          </a:bodyPr>
          <a:lstStyle/>
          <a:p>
            <a:r>
              <a:rPr lang="en-US" b="1" dirty="0"/>
              <a:t>SC vs DC accuracy: area normalized by area of </a:t>
            </a:r>
            <a:endParaRPr lang="en-US" dirty="0"/>
          </a:p>
        </p:txBody>
      </p:sp>
      <p:sp>
        <p:nvSpPr>
          <p:cNvPr id="3" name="Rectangle 2">
            <a:extLst>
              <a:ext uri="{FF2B5EF4-FFF2-40B4-BE49-F238E27FC236}">
                <a16:creationId xmlns:a16="http://schemas.microsoft.com/office/drawing/2014/main" id="{B56D4DF4-539A-4A5E-ABC5-22653F332269}"/>
              </a:ext>
            </a:extLst>
          </p:cNvPr>
          <p:cNvSpPr/>
          <p:nvPr/>
        </p:nvSpPr>
        <p:spPr>
          <a:xfrm>
            <a:off x="8964890" y="6550223"/>
            <a:ext cx="3227109"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graphicFrame>
        <p:nvGraphicFramePr>
          <p:cNvPr id="4" name="Table 3">
            <a:extLst>
              <a:ext uri="{FF2B5EF4-FFF2-40B4-BE49-F238E27FC236}">
                <a16:creationId xmlns:a16="http://schemas.microsoft.com/office/drawing/2014/main" id="{46057503-F12C-4F5A-9497-3438BF60F85B}"/>
              </a:ext>
            </a:extLst>
          </p:cNvPr>
          <p:cNvGraphicFramePr>
            <a:graphicFrameLocks noGrp="1"/>
          </p:cNvGraphicFramePr>
          <p:nvPr>
            <p:extLst>
              <p:ext uri="{D42A27DB-BD31-4B8C-83A1-F6EECF244321}">
                <p14:modId xmlns:p14="http://schemas.microsoft.com/office/powerpoint/2010/main" val="3382946604"/>
              </p:ext>
            </p:extLst>
          </p:nvPr>
        </p:nvGraphicFramePr>
        <p:xfrm>
          <a:off x="105687" y="288858"/>
          <a:ext cx="11980624" cy="7025640"/>
        </p:xfrm>
        <a:graphic>
          <a:graphicData uri="http://schemas.openxmlformats.org/drawingml/2006/table">
            <a:tbl>
              <a:tblPr firstRow="1" bandRow="1">
                <a:tableStyleId>{5C22544A-7EE6-4342-B048-85BDC9FD1C3A}</a:tableStyleId>
              </a:tblPr>
              <a:tblGrid>
                <a:gridCol w="1497578">
                  <a:extLst>
                    <a:ext uri="{9D8B030D-6E8A-4147-A177-3AD203B41FA5}">
                      <a16:colId xmlns:a16="http://schemas.microsoft.com/office/drawing/2014/main" val="4132611571"/>
                    </a:ext>
                  </a:extLst>
                </a:gridCol>
                <a:gridCol w="1006118">
                  <a:extLst>
                    <a:ext uri="{9D8B030D-6E8A-4147-A177-3AD203B41FA5}">
                      <a16:colId xmlns:a16="http://schemas.microsoft.com/office/drawing/2014/main" val="2552527731"/>
                    </a:ext>
                  </a:extLst>
                </a:gridCol>
                <a:gridCol w="3486616">
                  <a:extLst>
                    <a:ext uri="{9D8B030D-6E8A-4147-A177-3AD203B41FA5}">
                      <a16:colId xmlns:a16="http://schemas.microsoft.com/office/drawing/2014/main" val="3360875115"/>
                    </a:ext>
                  </a:extLst>
                </a:gridCol>
                <a:gridCol w="2995156">
                  <a:extLst>
                    <a:ext uri="{9D8B030D-6E8A-4147-A177-3AD203B41FA5}">
                      <a16:colId xmlns:a16="http://schemas.microsoft.com/office/drawing/2014/main" val="249242120"/>
                    </a:ext>
                  </a:extLst>
                </a:gridCol>
                <a:gridCol w="2995156">
                  <a:extLst>
                    <a:ext uri="{9D8B030D-6E8A-4147-A177-3AD203B41FA5}">
                      <a16:colId xmlns:a16="http://schemas.microsoft.com/office/drawing/2014/main" val="3096562265"/>
                    </a:ext>
                  </a:extLst>
                </a:gridCol>
              </a:tblGrid>
              <a:tr h="370840">
                <a:tc gridSpan="2">
                  <a:txBody>
                    <a:bodyPr/>
                    <a:lstStyle/>
                    <a:p>
                      <a:endParaRPr lang="en-US" sz="1400" dirty="0"/>
                    </a:p>
                  </a:txBody>
                  <a:tcPr/>
                </a:tc>
                <a:tc hMerge="1">
                  <a:txBody>
                    <a:bodyPr/>
                    <a:lstStyle/>
                    <a:p>
                      <a:endParaRPr lang="en-US"/>
                    </a:p>
                  </a:txBody>
                  <a:tcPr/>
                </a:tc>
                <a:tc>
                  <a:txBody>
                    <a:bodyPr/>
                    <a:lstStyle/>
                    <a:p>
                      <a:r>
                        <a:rPr lang="en-US" sz="1400" dirty="0"/>
                        <a:t>Jake’s </a:t>
                      </a:r>
                      <a:r>
                        <a:rPr lang="en-US" sz="1400" dirty="0" err="1"/>
                        <a:t>soymap</a:t>
                      </a:r>
                      <a:endParaRPr lang="en-US" sz="1400" dirty="0"/>
                    </a:p>
                  </a:txBody>
                  <a:tcPr/>
                </a:tc>
                <a:tc>
                  <a:txBody>
                    <a:bodyPr/>
                    <a:lstStyle/>
                    <a:p>
                      <a:r>
                        <a:rPr lang="en-US" sz="1400" dirty="0" err="1"/>
                        <a:t>Soymap</a:t>
                      </a:r>
                      <a:r>
                        <a:rPr lang="en-US" sz="1400" dirty="0"/>
                        <a:t> 1</a:t>
                      </a:r>
                    </a:p>
                  </a:txBody>
                  <a:tcPr/>
                </a:tc>
                <a:tc>
                  <a:txBody>
                    <a:bodyPr/>
                    <a:lstStyle/>
                    <a:p>
                      <a:r>
                        <a:rPr lang="en-US" sz="1400" dirty="0" err="1"/>
                        <a:t>Soymap</a:t>
                      </a:r>
                      <a:r>
                        <a:rPr lang="en-US" sz="1400" dirty="0"/>
                        <a:t> 2 (later)</a:t>
                      </a:r>
                    </a:p>
                  </a:txBody>
                  <a:tcPr/>
                </a:tc>
                <a:extLst>
                  <a:ext uri="{0D108BD9-81ED-4DB2-BD59-A6C34878D82A}">
                    <a16:rowId xmlns:a16="http://schemas.microsoft.com/office/drawing/2014/main" val="3551605749"/>
                  </a:ext>
                </a:extLst>
              </a:tr>
              <a:tr h="370840">
                <a:tc gridSpan="2">
                  <a:txBody>
                    <a:bodyPr/>
                    <a:lstStyle/>
                    <a:p>
                      <a:r>
                        <a:rPr lang="en-US" sz="1400" b="1" dirty="0"/>
                        <a:t>Training points</a:t>
                      </a:r>
                    </a:p>
                  </a:txBody>
                  <a:tcPr/>
                </a:tc>
                <a:tc hMerge="1">
                  <a:txBody>
                    <a:bodyPr/>
                    <a:lstStyle/>
                    <a:p>
                      <a:endParaRPr lang="en-US"/>
                    </a:p>
                  </a:txBody>
                  <a:tcPr/>
                </a:tc>
                <a:tc>
                  <a:txBody>
                    <a:bodyPr/>
                    <a:lstStyle/>
                    <a:p>
                      <a:r>
                        <a:rPr lang="en-US" sz="1400" dirty="0"/>
                        <a:t>Soy_pts_agsat_1 (MT only)</a:t>
                      </a:r>
                    </a:p>
                  </a:txBody>
                  <a:tcPr/>
                </a:tc>
                <a:tc>
                  <a:txBody>
                    <a:bodyPr/>
                    <a:lstStyle/>
                    <a:p>
                      <a:r>
                        <a:rPr lang="en-US" sz="1400" dirty="0"/>
                        <a:t>Soy_pts_agsat_1 (MT only), masked with map3 </a:t>
                      </a:r>
                      <a:r>
                        <a:rPr lang="en-US" sz="1400" dirty="0" err="1"/>
                        <a:t>agri</a:t>
                      </a:r>
                      <a:endParaRPr lang="en-US" sz="1400" dirty="0"/>
                    </a:p>
                  </a:txBody>
                  <a:tcPr/>
                </a:tc>
                <a:tc>
                  <a:txBody>
                    <a:bodyPr/>
                    <a:lstStyle/>
                    <a:p>
                      <a:r>
                        <a:rPr lang="en-US" sz="1400" dirty="0"/>
                        <a:t>Soy_pts_agsat_1 (MT only), masked with map3 </a:t>
                      </a:r>
                      <a:r>
                        <a:rPr lang="en-US" sz="1400" dirty="0" err="1"/>
                        <a:t>agri</a:t>
                      </a:r>
                      <a:endParaRPr lang="en-US" sz="1400" dirty="0"/>
                    </a:p>
                    <a:p>
                      <a:r>
                        <a:rPr lang="en-US" sz="1400" dirty="0"/>
                        <a:t>PLUS PLOS pts (MT only)</a:t>
                      </a:r>
                    </a:p>
                  </a:txBody>
                  <a:tcPr/>
                </a:tc>
                <a:extLst>
                  <a:ext uri="{0D108BD9-81ED-4DB2-BD59-A6C34878D82A}">
                    <a16:rowId xmlns:a16="http://schemas.microsoft.com/office/drawing/2014/main" val="2757495772"/>
                  </a:ext>
                </a:extLst>
              </a:tr>
              <a:tr h="370840">
                <a:tc gridSpan="2">
                  <a:txBody>
                    <a:bodyPr/>
                    <a:lstStyle/>
                    <a:p>
                      <a:r>
                        <a:rPr lang="en-US" sz="1400" b="1" dirty="0"/>
                        <a:t>Year pooling</a:t>
                      </a:r>
                    </a:p>
                  </a:txBody>
                  <a:tcPr/>
                </a:tc>
                <a:tc hMerge="1">
                  <a:txBody>
                    <a:bodyPr/>
                    <a:lstStyle/>
                    <a:p>
                      <a:endParaRPr lang="en-US"/>
                    </a:p>
                  </a:txBody>
                  <a:tcPr/>
                </a:tc>
                <a:tc>
                  <a:txBody>
                    <a:bodyPr/>
                    <a:lstStyle/>
                    <a:p>
                      <a:r>
                        <a:rPr lang="en-US" sz="1400" dirty="0"/>
                        <a:t>Each year has separate trained classifier</a:t>
                      </a:r>
                    </a:p>
                  </a:txBody>
                  <a:tcPr/>
                </a:tc>
                <a:tc>
                  <a:txBody>
                    <a:bodyPr/>
                    <a:lstStyle/>
                    <a:p>
                      <a:r>
                        <a:rPr lang="en-US" sz="1400" dirty="0"/>
                        <a:t>2004-2017 points are pooled and are applied to 2004 – 2018; 2003 is trained and applied by itself</a:t>
                      </a:r>
                    </a:p>
                  </a:txBody>
                  <a:tcPr/>
                </a:tc>
                <a:tc>
                  <a:txBody>
                    <a:bodyPr/>
                    <a:lstStyle/>
                    <a:p>
                      <a:endParaRPr lang="en-US" sz="1400" dirty="0"/>
                    </a:p>
                  </a:txBody>
                  <a:tcPr/>
                </a:tc>
                <a:extLst>
                  <a:ext uri="{0D108BD9-81ED-4DB2-BD59-A6C34878D82A}">
                    <a16:rowId xmlns:a16="http://schemas.microsoft.com/office/drawing/2014/main" val="1388583605"/>
                  </a:ext>
                </a:extLst>
              </a:tr>
              <a:tr h="370840">
                <a:tc gridSpan="2">
                  <a:txBody>
                    <a:bodyPr/>
                    <a:lstStyle/>
                    <a:p>
                      <a:r>
                        <a:rPr lang="en-US" sz="1400" b="1" dirty="0"/>
                        <a:t>Input data</a:t>
                      </a:r>
                    </a:p>
                  </a:txBody>
                  <a:tcPr/>
                </a:tc>
                <a:tc hMerge="1">
                  <a:txBody>
                    <a:bodyPr/>
                    <a:lstStyle/>
                    <a:p>
                      <a:endParaRPr lang="en-US"/>
                    </a:p>
                  </a:txBody>
                  <a:tcPr/>
                </a:tc>
                <a:tc>
                  <a:txBody>
                    <a:bodyPr/>
                    <a:lstStyle/>
                    <a:p>
                      <a:r>
                        <a:rPr lang="en-US" sz="1400" dirty="0"/>
                        <a:t>MODIS, Landsat</a:t>
                      </a:r>
                    </a:p>
                  </a:txBody>
                  <a:tcPr/>
                </a:tc>
                <a:tc>
                  <a:txBody>
                    <a:bodyPr/>
                    <a:lstStyle/>
                    <a:p>
                      <a:r>
                        <a:rPr lang="en-US" sz="1400" dirty="0"/>
                        <a:t>Same as Jake’s </a:t>
                      </a:r>
                      <a:r>
                        <a:rPr lang="en-US" sz="1400" dirty="0" err="1"/>
                        <a:t>soymap</a:t>
                      </a:r>
                      <a:endParaRPr lang="en-US" sz="1400" dirty="0"/>
                    </a:p>
                  </a:txBody>
                  <a:tcPr/>
                </a:tc>
                <a:tc>
                  <a:txBody>
                    <a:bodyPr/>
                    <a:lstStyle/>
                    <a:p>
                      <a:endParaRPr lang="en-US" sz="1400" dirty="0"/>
                    </a:p>
                  </a:txBody>
                  <a:tcPr/>
                </a:tc>
                <a:extLst>
                  <a:ext uri="{0D108BD9-81ED-4DB2-BD59-A6C34878D82A}">
                    <a16:rowId xmlns:a16="http://schemas.microsoft.com/office/drawing/2014/main" val="160255922"/>
                  </a:ext>
                </a:extLst>
              </a:tr>
              <a:tr h="370840">
                <a:tc gridSpan="2">
                  <a:txBody>
                    <a:bodyPr/>
                    <a:lstStyle/>
                    <a:p>
                      <a:r>
                        <a:rPr lang="en-US" sz="1400" b="1" dirty="0"/>
                        <a:t>Post classification masking</a:t>
                      </a:r>
                    </a:p>
                  </a:txBody>
                  <a:tcPr/>
                </a:tc>
                <a:tc hMerge="1">
                  <a:txBody>
                    <a:bodyPr/>
                    <a:lstStyle/>
                    <a:p>
                      <a:endParaRPr lang="en-US"/>
                    </a:p>
                  </a:txBody>
                  <a:tcPr/>
                </a:tc>
                <a:tc>
                  <a:txBody>
                    <a:bodyPr/>
                    <a:lstStyle/>
                    <a:p>
                      <a:r>
                        <a:rPr lang="en-US" sz="1400" dirty="0"/>
                        <a:t>Map2.3</a:t>
                      </a:r>
                    </a:p>
                  </a:txBody>
                  <a:tcPr/>
                </a:tc>
                <a:tc>
                  <a:txBody>
                    <a:bodyPr/>
                    <a:lstStyle/>
                    <a:p>
                      <a:r>
                        <a:rPr lang="en-US" sz="1400" dirty="0"/>
                        <a:t>Map3</a:t>
                      </a:r>
                    </a:p>
                  </a:txBody>
                  <a:tcPr/>
                </a:tc>
                <a:tc>
                  <a:txBody>
                    <a:bodyPr/>
                    <a:lstStyle/>
                    <a:p>
                      <a:endParaRPr lang="en-US" sz="1400"/>
                    </a:p>
                  </a:txBody>
                  <a:tcPr/>
                </a:tc>
                <a:extLst>
                  <a:ext uri="{0D108BD9-81ED-4DB2-BD59-A6C34878D82A}">
                    <a16:rowId xmlns:a16="http://schemas.microsoft.com/office/drawing/2014/main" val="640229210"/>
                  </a:ext>
                </a:extLst>
              </a:tr>
              <a:tr h="370840">
                <a:tc>
                  <a:txBody>
                    <a:bodyPr/>
                    <a:lstStyle/>
                    <a:p>
                      <a:r>
                        <a:rPr lang="en-US" sz="1400" b="1" dirty="0"/>
                        <a:t>Poly1 (</a:t>
                      </a:r>
                      <a:r>
                        <a:rPr lang="en-US" sz="1400" b="1" dirty="0" err="1"/>
                        <a:t>Piaui</a:t>
                      </a:r>
                      <a:r>
                        <a:rPr lang="en-US" sz="1400" b="1" dirty="0"/>
                        <a:t>)</a:t>
                      </a:r>
                    </a:p>
                  </a:txBody>
                  <a:tcPr/>
                </a:tc>
                <a:tc>
                  <a:txBody>
                    <a:bodyPr/>
                    <a:lstStyle/>
                    <a:p>
                      <a:r>
                        <a:rPr lang="en-US" sz="1400" b="1" dirty="0"/>
                        <a:t>True SC</a:t>
                      </a:r>
                    </a:p>
                  </a:txBody>
                  <a:tcPr/>
                </a:tc>
                <a:tc>
                  <a:txBody>
                    <a:bodyPr/>
                    <a:lstStyle/>
                    <a:p>
                      <a:r>
                        <a:rPr lang="en-US" dirty="0"/>
                        <a:t>n/a</a:t>
                      </a:r>
                    </a:p>
                  </a:txBody>
                  <a:tcPr/>
                </a:tc>
                <a:tc>
                  <a:txBody>
                    <a:bodyPr/>
                    <a:lstStyle/>
                    <a:p>
                      <a:r>
                        <a:rPr lang="en-US" dirty="0"/>
                        <a:t>0</a:t>
                      </a:r>
                    </a:p>
                  </a:txBody>
                  <a:tcPr/>
                </a:tc>
                <a:tc>
                  <a:txBody>
                    <a:bodyPr/>
                    <a:lstStyle/>
                    <a:p>
                      <a:endParaRPr lang="en-US" sz="1400"/>
                    </a:p>
                  </a:txBody>
                  <a:tcPr/>
                </a:tc>
                <a:extLst>
                  <a:ext uri="{0D108BD9-81ED-4DB2-BD59-A6C34878D82A}">
                    <a16:rowId xmlns:a16="http://schemas.microsoft.com/office/drawing/2014/main" val="2761252128"/>
                  </a:ext>
                </a:extLst>
              </a:tr>
              <a:tr h="370840">
                <a:tc>
                  <a:txBody>
                    <a:bodyPr/>
                    <a:lstStyle/>
                    <a:p>
                      <a:endParaRPr lang="en-US" sz="1400" b="1" dirty="0"/>
                    </a:p>
                  </a:txBody>
                  <a:tcPr/>
                </a:tc>
                <a:tc>
                  <a:txBody>
                    <a:bodyPr/>
                    <a:lstStyle/>
                    <a:p>
                      <a:r>
                        <a:rPr lang="en-US" sz="1400" b="1" dirty="0"/>
                        <a:t>True DC</a:t>
                      </a:r>
                    </a:p>
                  </a:txBody>
                  <a:tcPr/>
                </a:tc>
                <a:tc>
                  <a:txBody>
                    <a:bodyPr/>
                    <a:lstStyle/>
                    <a:p>
                      <a:r>
                        <a:rPr lang="en-US" dirty="0"/>
                        <a:t>n/a</a:t>
                      </a:r>
                    </a:p>
                  </a:txBody>
                  <a:tcPr/>
                </a:tc>
                <a:tc>
                  <a:txBody>
                    <a:bodyPr/>
                    <a:lstStyle/>
                    <a:p>
                      <a:r>
                        <a:rPr lang="en-US" dirty="0"/>
                        <a:t>0.56</a:t>
                      </a:r>
                    </a:p>
                  </a:txBody>
                  <a:tcPr/>
                </a:tc>
                <a:tc>
                  <a:txBody>
                    <a:bodyPr/>
                    <a:lstStyle/>
                    <a:p>
                      <a:endParaRPr lang="en-US" sz="1400" dirty="0"/>
                    </a:p>
                  </a:txBody>
                  <a:tcPr/>
                </a:tc>
                <a:extLst>
                  <a:ext uri="{0D108BD9-81ED-4DB2-BD59-A6C34878D82A}">
                    <a16:rowId xmlns:a16="http://schemas.microsoft.com/office/drawing/2014/main" val="508188269"/>
                  </a:ext>
                </a:extLst>
              </a:tr>
              <a:tr h="370840">
                <a:tc>
                  <a:txBody>
                    <a:bodyPr/>
                    <a:lstStyle/>
                    <a:p>
                      <a:endParaRPr lang="en-US" sz="1400" b="1" dirty="0"/>
                    </a:p>
                  </a:txBody>
                  <a:tcPr/>
                </a:tc>
                <a:tc>
                  <a:txBody>
                    <a:bodyPr/>
                    <a:lstStyle/>
                    <a:p>
                      <a:r>
                        <a:rPr lang="en-US" sz="1400" b="1" dirty="0"/>
                        <a:t>False SC</a:t>
                      </a:r>
                    </a:p>
                  </a:txBody>
                  <a:tcPr/>
                </a:tc>
                <a:tc>
                  <a:txBody>
                    <a:bodyPr/>
                    <a:lstStyle/>
                    <a:p>
                      <a:r>
                        <a:rPr lang="en-US" dirty="0"/>
                        <a:t>n/a</a:t>
                      </a:r>
                    </a:p>
                  </a:txBody>
                  <a:tcPr/>
                </a:tc>
                <a:tc>
                  <a:txBody>
                    <a:bodyPr/>
                    <a:lstStyle/>
                    <a:p>
                      <a:r>
                        <a:rPr lang="en-US" dirty="0"/>
                        <a:t>0.39</a:t>
                      </a:r>
                    </a:p>
                  </a:txBody>
                  <a:tcPr/>
                </a:tc>
                <a:tc>
                  <a:txBody>
                    <a:bodyPr/>
                    <a:lstStyle/>
                    <a:p>
                      <a:endParaRPr lang="en-US" sz="1400" dirty="0"/>
                    </a:p>
                  </a:txBody>
                  <a:tcPr/>
                </a:tc>
                <a:extLst>
                  <a:ext uri="{0D108BD9-81ED-4DB2-BD59-A6C34878D82A}">
                    <a16:rowId xmlns:a16="http://schemas.microsoft.com/office/drawing/2014/main" val="1044668182"/>
                  </a:ext>
                </a:extLst>
              </a:tr>
              <a:tr h="370840">
                <a:tc>
                  <a:txBody>
                    <a:bodyPr/>
                    <a:lstStyle/>
                    <a:p>
                      <a:endParaRPr lang="en-US" sz="1400" b="1" dirty="0"/>
                    </a:p>
                  </a:txBody>
                  <a:tcPr/>
                </a:tc>
                <a:tc>
                  <a:txBody>
                    <a:bodyPr/>
                    <a:lstStyle/>
                    <a:p>
                      <a:r>
                        <a:rPr lang="en-US" sz="1400" b="1" dirty="0"/>
                        <a:t>False DC</a:t>
                      </a:r>
                    </a:p>
                  </a:txBody>
                  <a:tcPr/>
                </a:tc>
                <a:tc>
                  <a:txBody>
                    <a:bodyPr/>
                    <a:lstStyle/>
                    <a:p>
                      <a:r>
                        <a:rPr lang="en-US" dirty="0"/>
                        <a:t>n/a</a:t>
                      </a:r>
                    </a:p>
                  </a:txBody>
                  <a:tcPr/>
                </a:tc>
                <a:tc>
                  <a:txBody>
                    <a:bodyPr/>
                    <a:lstStyle/>
                    <a:p>
                      <a:r>
                        <a:rPr lang="en-US" dirty="0"/>
                        <a:t>0</a:t>
                      </a:r>
                    </a:p>
                  </a:txBody>
                  <a:tcPr/>
                </a:tc>
                <a:tc>
                  <a:txBody>
                    <a:bodyPr/>
                    <a:lstStyle/>
                    <a:p>
                      <a:endParaRPr lang="en-US" sz="1400"/>
                    </a:p>
                  </a:txBody>
                  <a:tcPr/>
                </a:tc>
                <a:extLst>
                  <a:ext uri="{0D108BD9-81ED-4DB2-BD59-A6C34878D82A}">
                    <a16:rowId xmlns:a16="http://schemas.microsoft.com/office/drawing/2014/main" val="3305880814"/>
                  </a:ext>
                </a:extLst>
              </a:tr>
              <a:tr h="370840">
                <a:tc>
                  <a:txBody>
                    <a:bodyPr/>
                    <a:lstStyle/>
                    <a:p>
                      <a:r>
                        <a:rPr lang="en-US" sz="1400" b="1" dirty="0"/>
                        <a:t>Poly3 (Bahia)</a:t>
                      </a:r>
                    </a:p>
                  </a:txBody>
                  <a:tcPr/>
                </a:tc>
                <a:tc>
                  <a:txBody>
                    <a:bodyPr/>
                    <a:lstStyle/>
                    <a:p>
                      <a:r>
                        <a:rPr lang="en-US" sz="1400" b="1" dirty="0"/>
                        <a:t>True SC</a:t>
                      </a:r>
                    </a:p>
                  </a:txBody>
                  <a:tcPr/>
                </a:tc>
                <a:tc>
                  <a:txBody>
                    <a:bodyPr/>
                    <a:lstStyle/>
                    <a:p>
                      <a:r>
                        <a:rPr lang="en-US" sz="1400" dirty="0"/>
                        <a:t>0.03</a:t>
                      </a:r>
                    </a:p>
                  </a:txBody>
                  <a:tcPr/>
                </a:tc>
                <a:tc>
                  <a:txBody>
                    <a:bodyPr/>
                    <a:lstStyle/>
                    <a:p>
                      <a:r>
                        <a:rPr lang="en-US" sz="1400" dirty="0"/>
                        <a:t>0.23</a:t>
                      </a:r>
                    </a:p>
                  </a:txBody>
                  <a:tcPr/>
                </a:tc>
                <a:tc>
                  <a:txBody>
                    <a:bodyPr/>
                    <a:lstStyle/>
                    <a:p>
                      <a:endParaRPr lang="en-US" sz="1400" dirty="0"/>
                    </a:p>
                  </a:txBody>
                  <a:tcPr/>
                </a:tc>
                <a:extLst>
                  <a:ext uri="{0D108BD9-81ED-4DB2-BD59-A6C34878D82A}">
                    <a16:rowId xmlns:a16="http://schemas.microsoft.com/office/drawing/2014/main" val="3985243731"/>
                  </a:ext>
                </a:extLst>
              </a:tr>
              <a:tr h="370840">
                <a:tc>
                  <a:txBody>
                    <a:bodyPr/>
                    <a:lstStyle/>
                    <a:p>
                      <a:endParaRPr lang="en-US" sz="1400" b="1" dirty="0"/>
                    </a:p>
                  </a:txBody>
                  <a:tcPr/>
                </a:tc>
                <a:tc>
                  <a:txBody>
                    <a:bodyPr/>
                    <a:lstStyle/>
                    <a:p>
                      <a:r>
                        <a:rPr lang="en-US" sz="1400" b="1" dirty="0"/>
                        <a:t>True DC</a:t>
                      </a:r>
                    </a:p>
                  </a:txBody>
                  <a:tcPr/>
                </a:tc>
                <a:tc>
                  <a:txBody>
                    <a:bodyPr/>
                    <a:lstStyle/>
                    <a:p>
                      <a:r>
                        <a:rPr lang="en-US" sz="1400" dirty="0"/>
                        <a:t>0</a:t>
                      </a:r>
                    </a:p>
                  </a:txBody>
                  <a:tcPr/>
                </a:tc>
                <a:tc>
                  <a:txBody>
                    <a:bodyPr/>
                    <a:lstStyle/>
                    <a:p>
                      <a:r>
                        <a:rPr lang="en-US" sz="1400" dirty="0"/>
                        <a:t>0</a:t>
                      </a:r>
                    </a:p>
                  </a:txBody>
                  <a:tcPr/>
                </a:tc>
                <a:tc>
                  <a:txBody>
                    <a:bodyPr/>
                    <a:lstStyle/>
                    <a:p>
                      <a:endParaRPr lang="en-US" sz="1400" dirty="0"/>
                    </a:p>
                  </a:txBody>
                  <a:tcPr/>
                </a:tc>
                <a:extLst>
                  <a:ext uri="{0D108BD9-81ED-4DB2-BD59-A6C34878D82A}">
                    <a16:rowId xmlns:a16="http://schemas.microsoft.com/office/drawing/2014/main" val="3190005811"/>
                  </a:ext>
                </a:extLst>
              </a:tr>
              <a:tr h="370840">
                <a:tc>
                  <a:txBody>
                    <a:bodyPr/>
                    <a:lstStyle/>
                    <a:p>
                      <a:endParaRPr lang="en-US" sz="1400" b="1" dirty="0"/>
                    </a:p>
                  </a:txBody>
                  <a:tcPr/>
                </a:tc>
                <a:tc>
                  <a:txBody>
                    <a:bodyPr/>
                    <a:lstStyle/>
                    <a:p>
                      <a:r>
                        <a:rPr lang="en-US" sz="1400" b="1" dirty="0"/>
                        <a:t>False SC</a:t>
                      </a:r>
                    </a:p>
                  </a:txBody>
                  <a:tcPr/>
                </a:tc>
                <a:tc>
                  <a:txBody>
                    <a:bodyPr/>
                    <a:lstStyle/>
                    <a:p>
                      <a:r>
                        <a:rPr lang="en-US" sz="1400" dirty="0"/>
                        <a:t>0</a:t>
                      </a:r>
                    </a:p>
                  </a:txBody>
                  <a:tcPr/>
                </a:tc>
                <a:tc>
                  <a:txBody>
                    <a:bodyPr/>
                    <a:lstStyle/>
                    <a:p>
                      <a:r>
                        <a:rPr lang="en-US" sz="1400" dirty="0"/>
                        <a:t>0</a:t>
                      </a:r>
                    </a:p>
                  </a:txBody>
                  <a:tcPr/>
                </a:tc>
                <a:tc>
                  <a:txBody>
                    <a:bodyPr/>
                    <a:lstStyle/>
                    <a:p>
                      <a:endParaRPr lang="en-US" sz="1400" dirty="0"/>
                    </a:p>
                  </a:txBody>
                  <a:tcPr/>
                </a:tc>
                <a:extLst>
                  <a:ext uri="{0D108BD9-81ED-4DB2-BD59-A6C34878D82A}">
                    <a16:rowId xmlns:a16="http://schemas.microsoft.com/office/drawing/2014/main" val="3052673685"/>
                  </a:ext>
                </a:extLst>
              </a:tr>
              <a:tr h="370840">
                <a:tc>
                  <a:txBody>
                    <a:bodyPr/>
                    <a:lstStyle/>
                    <a:p>
                      <a:endParaRPr lang="en-US" sz="1400" b="1" dirty="0"/>
                    </a:p>
                  </a:txBody>
                  <a:tcPr/>
                </a:tc>
                <a:tc>
                  <a:txBody>
                    <a:bodyPr/>
                    <a:lstStyle/>
                    <a:p>
                      <a:r>
                        <a:rPr lang="en-US" sz="1400" b="1" dirty="0"/>
                        <a:t>False DC</a:t>
                      </a:r>
                    </a:p>
                  </a:txBody>
                  <a:tcPr/>
                </a:tc>
                <a:tc>
                  <a:txBody>
                    <a:bodyPr/>
                    <a:lstStyle/>
                    <a:p>
                      <a:r>
                        <a:rPr lang="en-US" sz="1400" dirty="0"/>
                        <a:t>0.94</a:t>
                      </a:r>
                    </a:p>
                  </a:txBody>
                  <a:tcPr/>
                </a:tc>
                <a:tc>
                  <a:txBody>
                    <a:bodyPr/>
                    <a:lstStyle/>
                    <a:p>
                      <a:r>
                        <a:rPr lang="en-US" sz="1400" dirty="0"/>
                        <a:t>0.39</a:t>
                      </a:r>
                    </a:p>
                  </a:txBody>
                  <a:tcPr/>
                </a:tc>
                <a:tc>
                  <a:txBody>
                    <a:bodyPr/>
                    <a:lstStyle/>
                    <a:p>
                      <a:endParaRPr lang="en-US" sz="1400" dirty="0"/>
                    </a:p>
                  </a:txBody>
                  <a:tcPr/>
                </a:tc>
                <a:extLst>
                  <a:ext uri="{0D108BD9-81ED-4DB2-BD59-A6C34878D82A}">
                    <a16:rowId xmlns:a16="http://schemas.microsoft.com/office/drawing/2014/main" val="1110244985"/>
                  </a:ext>
                </a:extLst>
              </a:tr>
              <a:tr h="370840">
                <a:tc>
                  <a:txBody>
                    <a:bodyPr/>
                    <a:lstStyle/>
                    <a:p>
                      <a:r>
                        <a:rPr lang="en-US" sz="1400" b="1" dirty="0"/>
                        <a:t>Poly5 (MT)</a:t>
                      </a:r>
                    </a:p>
                  </a:txBody>
                  <a:tcPr/>
                </a:tc>
                <a:tc>
                  <a:txBody>
                    <a:bodyPr/>
                    <a:lstStyle/>
                    <a:p>
                      <a:r>
                        <a:rPr lang="en-US" sz="1400" b="1" dirty="0"/>
                        <a:t>True SC</a:t>
                      </a:r>
                    </a:p>
                  </a:txBody>
                  <a:tcPr/>
                </a:tc>
                <a:tc>
                  <a:txBody>
                    <a:bodyPr/>
                    <a:lstStyle/>
                    <a:p>
                      <a:r>
                        <a:rPr lang="en-US" sz="1400" dirty="0"/>
                        <a:t>0.007</a:t>
                      </a:r>
                    </a:p>
                  </a:txBody>
                  <a:tcPr/>
                </a:tc>
                <a:tc>
                  <a:txBody>
                    <a:bodyPr/>
                    <a:lstStyle/>
                    <a:p>
                      <a:r>
                        <a:rPr lang="en-US" sz="1400" dirty="0"/>
                        <a:t>0.003</a:t>
                      </a:r>
                    </a:p>
                  </a:txBody>
                  <a:tcPr/>
                </a:tc>
                <a:tc>
                  <a:txBody>
                    <a:bodyPr/>
                    <a:lstStyle/>
                    <a:p>
                      <a:endParaRPr lang="en-US" sz="1400" dirty="0"/>
                    </a:p>
                  </a:txBody>
                  <a:tcPr/>
                </a:tc>
                <a:extLst>
                  <a:ext uri="{0D108BD9-81ED-4DB2-BD59-A6C34878D82A}">
                    <a16:rowId xmlns:a16="http://schemas.microsoft.com/office/drawing/2014/main" val="3491684870"/>
                  </a:ext>
                </a:extLst>
              </a:tr>
              <a:tr h="370840">
                <a:tc>
                  <a:txBody>
                    <a:bodyPr/>
                    <a:lstStyle/>
                    <a:p>
                      <a:endParaRPr lang="en-US" sz="1400" b="1" dirty="0"/>
                    </a:p>
                  </a:txBody>
                  <a:tcPr/>
                </a:tc>
                <a:tc>
                  <a:txBody>
                    <a:bodyPr/>
                    <a:lstStyle/>
                    <a:p>
                      <a:r>
                        <a:rPr lang="en-US" sz="1400" b="1" dirty="0"/>
                        <a:t>True DC</a:t>
                      </a:r>
                    </a:p>
                  </a:txBody>
                  <a:tcPr/>
                </a:tc>
                <a:tc>
                  <a:txBody>
                    <a:bodyPr/>
                    <a:lstStyle/>
                    <a:p>
                      <a:r>
                        <a:rPr lang="en-US" sz="1400" dirty="0"/>
                        <a:t>0.55</a:t>
                      </a:r>
                    </a:p>
                  </a:txBody>
                  <a:tcPr/>
                </a:tc>
                <a:tc>
                  <a:txBody>
                    <a:bodyPr/>
                    <a:lstStyle/>
                    <a:p>
                      <a:r>
                        <a:rPr lang="en-US" sz="1400" dirty="0"/>
                        <a:t>0.71</a:t>
                      </a:r>
                    </a:p>
                  </a:txBody>
                  <a:tcPr/>
                </a:tc>
                <a:tc>
                  <a:txBody>
                    <a:bodyPr/>
                    <a:lstStyle/>
                    <a:p>
                      <a:endParaRPr lang="en-US" sz="1400" dirty="0"/>
                    </a:p>
                  </a:txBody>
                  <a:tcPr/>
                </a:tc>
                <a:extLst>
                  <a:ext uri="{0D108BD9-81ED-4DB2-BD59-A6C34878D82A}">
                    <a16:rowId xmlns:a16="http://schemas.microsoft.com/office/drawing/2014/main" val="1974051611"/>
                  </a:ext>
                </a:extLst>
              </a:tr>
              <a:tr h="370840">
                <a:tc>
                  <a:txBody>
                    <a:bodyPr/>
                    <a:lstStyle/>
                    <a:p>
                      <a:endParaRPr lang="en-US" sz="1400" b="1" dirty="0"/>
                    </a:p>
                  </a:txBody>
                  <a:tcPr/>
                </a:tc>
                <a:tc>
                  <a:txBody>
                    <a:bodyPr/>
                    <a:lstStyle/>
                    <a:p>
                      <a:r>
                        <a:rPr lang="en-US" sz="1400" b="1" dirty="0"/>
                        <a:t>False SC</a:t>
                      </a:r>
                    </a:p>
                  </a:txBody>
                  <a:tcPr/>
                </a:tc>
                <a:tc>
                  <a:txBody>
                    <a:bodyPr/>
                    <a:lstStyle/>
                    <a:p>
                      <a:r>
                        <a:rPr lang="en-US" sz="1400" dirty="0"/>
                        <a:t>0.18</a:t>
                      </a:r>
                    </a:p>
                  </a:txBody>
                  <a:tcPr/>
                </a:tc>
                <a:tc>
                  <a:txBody>
                    <a:bodyPr/>
                    <a:lstStyle/>
                    <a:p>
                      <a:r>
                        <a:rPr lang="en-US" sz="1400" dirty="0"/>
                        <a:t>0.14</a:t>
                      </a:r>
                    </a:p>
                  </a:txBody>
                  <a:tcPr/>
                </a:tc>
                <a:tc>
                  <a:txBody>
                    <a:bodyPr/>
                    <a:lstStyle/>
                    <a:p>
                      <a:endParaRPr lang="en-US" sz="1400" dirty="0"/>
                    </a:p>
                  </a:txBody>
                  <a:tcPr/>
                </a:tc>
                <a:extLst>
                  <a:ext uri="{0D108BD9-81ED-4DB2-BD59-A6C34878D82A}">
                    <a16:rowId xmlns:a16="http://schemas.microsoft.com/office/drawing/2014/main" val="115023249"/>
                  </a:ext>
                </a:extLst>
              </a:tr>
              <a:tr h="370840">
                <a:tc>
                  <a:txBody>
                    <a:bodyPr/>
                    <a:lstStyle/>
                    <a:p>
                      <a:endParaRPr lang="en-US" sz="1400" b="1" dirty="0"/>
                    </a:p>
                  </a:txBody>
                  <a:tcPr/>
                </a:tc>
                <a:tc>
                  <a:txBody>
                    <a:bodyPr/>
                    <a:lstStyle/>
                    <a:p>
                      <a:r>
                        <a:rPr lang="en-US" sz="1400" b="1" dirty="0"/>
                        <a:t>False DC</a:t>
                      </a:r>
                    </a:p>
                  </a:txBody>
                  <a:tcPr/>
                </a:tc>
                <a:tc>
                  <a:txBody>
                    <a:bodyPr/>
                    <a:lstStyle/>
                    <a:p>
                      <a:r>
                        <a:rPr lang="en-US" sz="1400" dirty="0"/>
                        <a:t>0.015</a:t>
                      </a:r>
                    </a:p>
                  </a:txBody>
                  <a:tcPr/>
                </a:tc>
                <a:tc>
                  <a:txBody>
                    <a:bodyPr/>
                    <a:lstStyle/>
                    <a:p>
                      <a:r>
                        <a:rPr lang="en-US" sz="1400" dirty="0"/>
                        <a:t>0.02</a:t>
                      </a:r>
                    </a:p>
                  </a:txBody>
                  <a:tcPr/>
                </a:tc>
                <a:tc>
                  <a:txBody>
                    <a:bodyPr/>
                    <a:lstStyle/>
                    <a:p>
                      <a:endParaRPr lang="en-US" sz="1400" dirty="0"/>
                    </a:p>
                  </a:txBody>
                  <a:tcPr/>
                </a:tc>
                <a:extLst>
                  <a:ext uri="{0D108BD9-81ED-4DB2-BD59-A6C34878D82A}">
                    <a16:rowId xmlns:a16="http://schemas.microsoft.com/office/drawing/2014/main" val="2243537014"/>
                  </a:ext>
                </a:extLst>
              </a:tr>
            </a:tbl>
          </a:graphicData>
        </a:graphic>
      </p:graphicFrame>
    </p:spTree>
    <p:extLst>
      <p:ext uri="{BB962C8B-B14F-4D97-AF65-F5344CB8AC3E}">
        <p14:creationId xmlns:p14="http://schemas.microsoft.com/office/powerpoint/2010/main" val="228507509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3281</TotalTime>
  <Words>3602</Words>
  <Application>Microsoft Office PowerPoint</Application>
  <PresentationFormat>Widescreen</PresentationFormat>
  <Paragraphs>444</Paragraphs>
  <Slides>25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Arial</vt:lpstr>
      <vt:lpstr>Calibri</vt:lpstr>
      <vt:lpstr>Calibri Light</vt:lpstr>
      <vt:lpstr>Office Theme</vt:lpstr>
      <vt:lpstr>Planet imagery and land cover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86</cp:revision>
  <dcterms:created xsi:type="dcterms:W3CDTF">2019-02-21T00:55:03Z</dcterms:created>
  <dcterms:modified xsi:type="dcterms:W3CDTF">2019-03-07T04:25:08Z</dcterms:modified>
</cp:coreProperties>
</file>

<file path=docProps/thumbnail.jpeg>
</file>